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notesMasterIdLst>
    <p:notesMasterId r:id="rId22"/>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s>
</file>

<file path=ppt/media/>
</file>

<file path=ppt/media/Slide-1-image-1.jpeg>
</file>

<file path=ppt/media/Slide-10-image-1.jpeg>
</file>

<file path=ppt/media/Slide-11-image-1.jpeg>
</file>

<file path=ppt/media/Slide-12-image-1.jpeg>
</file>

<file path=ppt/media/Slide-13-image-1.jpeg>
</file>

<file path=ppt/media/Slide-14-image-1.jpeg>
</file>

<file path=ppt/media/Slide-15-image-1.jpeg>
</file>

<file path=ppt/media/Slide-16-image-1.jpeg>
</file>

<file path=ppt/media/Slide-17-image-1.jpeg>
</file>

<file path=ppt/media/Slide-18-image-1.jpeg>
</file>

<file path=ppt/media/Slide-19-image-1.jpeg>
</file>

<file path=ppt/media/Slide-2-image-1.jpeg>
</file>

<file path=ppt/media/Slide-20-image-1.jpeg>
</file>

<file path=ppt/media/Slide-3-image-1.jpeg>
</file>

<file path=ppt/media/Slide-4-image-1.jpeg>
</file>

<file path=ppt/media/Slide-5-image-1.jpeg>
</file>

<file path=ppt/media/Slide-6-image-1.jpeg>
</file>

<file path=ppt/media/Slide-7-image-1.jpeg>
</file>

<file path=ppt/media/Slide-8-image-1.jpeg>
</file>

<file path=ppt/media/Slide-9-image-1.jpeg>
</file>

<file path=ppt/media/image-10-2.jpg>
</file>

<file path=ppt/media/image-10-3.jpg>
</file>

<file path=ppt/media/image-10-4.jpg>
</file>

<file path=ppt/media/image-16-2.jpg>
</file>

<file path=ppt/media/image-16-3.jpg>
</file>

<file path=ppt/media/image-16-4.jp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4F7FF"/>
        </a:solidFill>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jpe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jpeg"/><Relationship Id="rId2" Type="http://schemas.openxmlformats.org/officeDocument/2006/relationships/image" Target="../media/image-10-2.jpg"/><Relationship Id="rId3" Type="http://schemas.openxmlformats.org/officeDocument/2006/relationships/image" Target="../media/image-10-3.jpg"/><Relationship Id="rId4" Type="http://schemas.openxmlformats.org/officeDocument/2006/relationships/image" Target="../media/image-10-4.jpg"/><Relationship Id="rId5" Type="http://schemas.openxmlformats.org/officeDocument/2006/relationships/slideLayout" Target="../slideLayouts/slideLayout1.xml"/><Relationship Id="rId6"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jpe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jpe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jpe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jpe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jpe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jpeg"/><Relationship Id="rId2" Type="http://schemas.openxmlformats.org/officeDocument/2006/relationships/image" Target="../media/image-16-2.jpg"/><Relationship Id="rId3" Type="http://schemas.openxmlformats.org/officeDocument/2006/relationships/image" Target="../media/image-16-3.jpg"/><Relationship Id="rId4" Type="http://schemas.openxmlformats.org/officeDocument/2006/relationships/image" Target="../media/image-16-4.jpg"/><Relationship Id="rId5" Type="http://schemas.openxmlformats.org/officeDocument/2006/relationships/slideLayout" Target="../slideLayouts/slideLayout1.xml"/><Relationship Id="rId6"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jpe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jpe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jpe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jpe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jpe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jpe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jpe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jpe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jpe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jpe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jpe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jpe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778561" y="1216152"/>
            <a:ext cx="4216559" cy="1664208"/>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3888" b="1" spc="144" kern="0" dirty="0">
                <a:solidFill>
                  <a:srgbClr val="374D87"/>
                </a:solidFill>
                <a:latin typeface="Microsoft Yahei" pitchFamily="34" charset="0"/>
                <a:ea typeface="Microsoft Yahei" pitchFamily="34" charset="-122"/>
                <a:cs typeface="Microsoft Yahei" pitchFamily="34" charset="-120"/>
              </a:rPr>
              <a:t>网络科学：从复杂性到模块化</a:t>
            </a:r>
            <a:endParaRPr lang="en-US" sz="1440" dirty="0"/>
          </a:p>
        </p:txBody>
      </p:sp>
      <p:sp>
        <p:nvSpPr>
          <p:cNvPr id="3" name="Text 1"/>
          <p:cNvSpPr/>
          <p:nvPr/>
        </p:nvSpPr>
        <p:spPr>
          <a:xfrm>
            <a:off x="778561" y="2958084"/>
            <a:ext cx="4024820" cy="484632"/>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1584" b="1" dirty="0">
                <a:solidFill>
                  <a:srgbClr val="000000"/>
                </a:solidFill>
                <a:latin typeface="Microsoft Yahei" pitchFamily="34" charset="0"/>
                <a:ea typeface="Microsoft Yahei" pitchFamily="34" charset="-122"/>
                <a:cs typeface="Microsoft Yahei" pitchFamily="34" charset="-120"/>
              </a:rPr>
              <a:t>探索复杂系统的组织与演化</a:t>
            </a:r>
            <a:endParaRPr lang="en-US" sz="1440" dirty="0"/>
          </a:p>
        </p:txBody>
      </p:sp>
      <p:sp>
        <p:nvSpPr>
          <p:cNvPr id="4" name="Text 2"/>
          <p:cNvSpPr/>
          <p:nvPr/>
        </p:nvSpPr>
        <p:spPr>
          <a:xfrm>
            <a:off x="778561" y="3442716"/>
            <a:ext cx="1834589" cy="484632"/>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1584" b="1" dirty="0">
                <a:solidFill>
                  <a:srgbClr val="000000"/>
                </a:solidFill>
                <a:latin typeface="Microsoft Yahei" pitchFamily="34" charset="0"/>
                <a:ea typeface="Microsoft Yahei" pitchFamily="34" charset="-122"/>
                <a:cs typeface="Microsoft Yahei" pitchFamily="34" charset="-120"/>
              </a:rPr>
              <a:t>汇报人: 讯飞智文</a:t>
            </a:r>
            <a:endParaRPr lang="en-US" sz="1440" dirty="0"/>
          </a:p>
        </p:txBody>
      </p:sp>
      <p:sp>
        <p:nvSpPr>
          <p:cNvPr id="5" name="Shape 3"/>
          <p:cNvSpPr/>
          <p:nvPr/>
        </p:nvSpPr>
        <p:spPr>
          <a:xfrm>
            <a:off x="825232" y="302804"/>
            <a:ext cx="182880" cy="182880"/>
          </a:xfrm>
          <a:custGeom>
            <a:avLst/>
            <a:gdLst/>
            <a:ahLst/>
            <a:cxnLst/>
            <a:rect l="l" t="t" r="r" b="b"/>
            <a:pathLst>
              <a:path w="182880" h="182880">
                <a:moveTo>
                  <a:pt x="91440" y="0"/>
                </a:moveTo>
                <a:moveTo>
                  <a:pt x="91440" y="0"/>
                </a:moveTo>
                <a:cubicBezTo>
                  <a:pt x="141907" y="0"/>
                  <a:pt x="182880" y="40973"/>
                  <a:pt x="182880" y="91440"/>
                </a:cubicBezTo>
                <a:cubicBezTo>
                  <a:pt x="182880" y="141907"/>
                  <a:pt x="141907" y="182880"/>
                  <a:pt x="91440" y="182880"/>
                </a:cubicBezTo>
                <a:cubicBezTo>
                  <a:pt x="40973" y="182880"/>
                  <a:pt x="0" y="141907"/>
                  <a:pt x="0" y="91440"/>
                </a:cubicBezTo>
                <a:cubicBezTo>
                  <a:pt x="0" y="40973"/>
                  <a:pt x="40973" y="0"/>
                  <a:pt x="91440" y="0"/>
                </a:cubicBezTo>
                <a:close/>
              </a:path>
            </a:pathLst>
          </a:custGeom>
          <a:solidFill>
            <a:srgbClr val="0A75F3"/>
          </a:solidFill>
          <a:ln/>
        </p:spPr>
      </p:sp>
      <p:sp>
        <p:nvSpPr>
          <p:cNvPr id="6" name="Shape 4"/>
          <p:cNvSpPr/>
          <p:nvPr/>
        </p:nvSpPr>
        <p:spPr>
          <a:xfrm>
            <a:off x="1150837" y="302804"/>
            <a:ext cx="182880" cy="182880"/>
          </a:xfrm>
          <a:custGeom>
            <a:avLst/>
            <a:gdLst/>
            <a:ahLst/>
            <a:cxnLst/>
            <a:rect l="l" t="t" r="r" b="b"/>
            <a:pathLst>
              <a:path w="182880" h="182880">
                <a:moveTo>
                  <a:pt x="91440" y="0"/>
                </a:moveTo>
                <a:moveTo>
                  <a:pt x="91440" y="0"/>
                </a:moveTo>
                <a:cubicBezTo>
                  <a:pt x="141907" y="0"/>
                  <a:pt x="182880" y="40973"/>
                  <a:pt x="182880" y="91440"/>
                </a:cubicBezTo>
                <a:cubicBezTo>
                  <a:pt x="182880" y="141907"/>
                  <a:pt x="141907" y="182880"/>
                  <a:pt x="91440" y="182880"/>
                </a:cubicBezTo>
                <a:cubicBezTo>
                  <a:pt x="40973" y="182880"/>
                  <a:pt x="0" y="141907"/>
                  <a:pt x="0" y="91440"/>
                </a:cubicBezTo>
                <a:cubicBezTo>
                  <a:pt x="0" y="40973"/>
                  <a:pt x="40973" y="0"/>
                  <a:pt x="91440" y="0"/>
                </a:cubicBezTo>
                <a:close/>
              </a:path>
            </a:pathLst>
          </a:custGeom>
          <a:solidFill>
            <a:srgbClr val="0A75F3"/>
          </a:solidFill>
          <a:ln/>
        </p:spPr>
      </p:sp>
      <p:sp>
        <p:nvSpPr>
          <p:cNvPr id="7" name="Shape 5"/>
          <p:cNvSpPr/>
          <p:nvPr/>
        </p:nvSpPr>
        <p:spPr>
          <a:xfrm>
            <a:off x="1476442" y="302804"/>
            <a:ext cx="182880" cy="182880"/>
          </a:xfrm>
          <a:custGeom>
            <a:avLst/>
            <a:gdLst/>
            <a:ahLst/>
            <a:cxnLst/>
            <a:rect l="l" t="t" r="r" b="b"/>
            <a:pathLst>
              <a:path w="182880" h="182880">
                <a:moveTo>
                  <a:pt x="91440" y="0"/>
                </a:moveTo>
                <a:moveTo>
                  <a:pt x="91440" y="0"/>
                </a:moveTo>
                <a:cubicBezTo>
                  <a:pt x="141907" y="0"/>
                  <a:pt x="182880" y="40973"/>
                  <a:pt x="182880" y="91440"/>
                </a:cubicBezTo>
                <a:cubicBezTo>
                  <a:pt x="182880" y="141907"/>
                  <a:pt x="141907" y="182880"/>
                  <a:pt x="91440" y="182880"/>
                </a:cubicBezTo>
                <a:cubicBezTo>
                  <a:pt x="40973" y="182880"/>
                  <a:pt x="0" y="141907"/>
                  <a:pt x="0" y="91440"/>
                </a:cubicBezTo>
                <a:cubicBezTo>
                  <a:pt x="0" y="40973"/>
                  <a:pt x="40973" y="0"/>
                  <a:pt x="91440" y="0"/>
                </a:cubicBezTo>
                <a:close/>
              </a:path>
            </a:pathLst>
          </a:custGeom>
          <a:solidFill>
            <a:srgbClr val="7EB5F6"/>
          </a:solidFill>
          <a:ln/>
        </p:spPr>
      </p:sp>
      <p:sp>
        <p:nvSpPr>
          <p:cNvPr id="8" name="Shape 6"/>
          <p:cNvSpPr/>
          <p:nvPr/>
        </p:nvSpPr>
        <p:spPr>
          <a:xfrm>
            <a:off x="1802047" y="302804"/>
            <a:ext cx="182880" cy="182880"/>
          </a:xfrm>
          <a:custGeom>
            <a:avLst/>
            <a:gdLst/>
            <a:ahLst/>
            <a:cxnLst/>
            <a:rect l="l" t="t" r="r" b="b"/>
            <a:pathLst>
              <a:path w="182880" h="182880">
                <a:moveTo>
                  <a:pt x="91440" y="0"/>
                </a:moveTo>
                <a:moveTo>
                  <a:pt x="91440" y="0"/>
                </a:moveTo>
                <a:cubicBezTo>
                  <a:pt x="141907" y="0"/>
                  <a:pt x="182880" y="40973"/>
                  <a:pt x="182880" y="91440"/>
                </a:cubicBezTo>
                <a:cubicBezTo>
                  <a:pt x="182880" y="141907"/>
                  <a:pt x="141907" y="182880"/>
                  <a:pt x="91440" y="182880"/>
                </a:cubicBezTo>
                <a:cubicBezTo>
                  <a:pt x="40973" y="182880"/>
                  <a:pt x="0" y="141907"/>
                  <a:pt x="0" y="91440"/>
                </a:cubicBezTo>
                <a:cubicBezTo>
                  <a:pt x="0" y="40973"/>
                  <a:pt x="40973" y="0"/>
                  <a:pt x="91440" y="0"/>
                </a:cubicBezTo>
                <a:close/>
              </a:path>
            </a:pathLst>
          </a:custGeom>
          <a:solidFill>
            <a:srgbClr val="B8D6FA"/>
          </a:solidFill>
          <a:ln/>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340164" y="100584"/>
            <a:ext cx="8509698" cy="676656"/>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592" b="1" dirty="0">
                <a:solidFill>
                  <a:srgbClr val="152A62"/>
                </a:solidFill>
                <a:latin typeface="Microsoft Yahei" pitchFamily="34" charset="0"/>
                <a:ea typeface="Microsoft Yahei" pitchFamily="34" charset="-122"/>
                <a:cs typeface="Microsoft Yahei" pitchFamily="34" charset="-120"/>
              </a:rPr>
              <a:t>模块化网络的实证研究</a:t>
            </a:r>
            <a:endParaRPr lang="en-US" sz="1440" dirty="0"/>
          </a:p>
        </p:txBody>
      </p:sp>
      <p:pic>
        <p:nvPicPr>
          <p:cNvPr id="3" name="Image 0" descr="https://sgw-dx.xf-yun.com/api/v1/sparkdesk/_17333748041877ef43ec3002843599e299378aa4aa490.jpg?authorization=c2ltcGxlLWp3dCBhaz1zcGFya2Rlc2s4MDAwMDAwMDAwMDE7ZXhwPTMzMTAxNzQ4MDQ7YWxnbz1obWFjLXNoYTI1NjtzaWc9SnZReU9jb0dYMjVFVlppU3RFZmFOY01WN0hIWENSRjMzWHpCVmpTQk8yTT0=&amp;x_location=7YfmxI7B7uKO7jlRxIftd60XgLD=">    </p:cNvPr>
          <p:cNvPicPr>
            <a:picLocks noChangeAspect="1"/>
          </p:cNvPicPr>
          <p:nvPr/>
        </p:nvPicPr>
        <p:blipFill>
          <a:blip r:embed="rId2"/>
          <a:stretch>
            <a:fillRect/>
          </a:stretch>
        </p:blipFill>
        <p:spPr>
          <a:xfrm>
            <a:off x="888372" y="1088132"/>
            <a:ext cx="2283193" cy="1282693"/>
          </a:xfrm>
          <a:prstGeom prst="rect">
            <a:avLst/>
          </a:prstGeom>
        </p:spPr>
      </p:pic>
      <p:sp>
        <p:nvSpPr>
          <p:cNvPr id="4" name="Text 1"/>
          <p:cNvSpPr/>
          <p:nvPr/>
        </p:nvSpPr>
        <p:spPr>
          <a:xfrm>
            <a:off x="786384" y="2446016"/>
            <a:ext cx="2487168" cy="44805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生命体的新陈代谢网络</a:t>
            </a:r>
            <a:endParaRPr lang="en-US" sz="1440" dirty="0"/>
          </a:p>
        </p:txBody>
      </p:sp>
      <p:sp>
        <p:nvSpPr>
          <p:cNvPr id="5" name="Text 2"/>
          <p:cNvSpPr/>
          <p:nvPr/>
        </p:nvSpPr>
        <p:spPr>
          <a:xfrm>
            <a:off x="822960" y="2773736"/>
            <a:ext cx="2414016"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研究43个生命体的新陈代谢网络，发现这些网络具有明显的模块化结构。这种结构在万维网、语言网络等多个系统中普遍存在，揭示了复杂系统的组织原则。</a:t>
            </a:r>
            <a:endParaRPr lang="en-US" sz="1440" dirty="0"/>
          </a:p>
        </p:txBody>
      </p:sp>
      <p:pic>
        <p:nvPicPr>
          <p:cNvPr id="6" name="Image 1" descr="https://sgw-dx.xf-yun.com/api/v1/sparkdesk/_1733374807114b51ac5963a304bf4bbdf089defb63404.jpg?authorization=c2ltcGxlLWp3dCBhaz1zcGFya2Rlc2s4MDAwMDAwMDAwMDE7ZXhwPTMzMTAxNzQ4MDc7YWxnbz1obWFjLXNoYTI1NjtzaWc9dzFsc3kzbkI2aWFSeDZBc2F6T0xGNVFqcGRWUlVmUDVoVGZyVjNFdXJlaz0=&amp;x_location=7YfmxI7B7uKO7jlRxIftd60XgLD=">    </p:cNvPr>
          <p:cNvPicPr>
            <a:picLocks noChangeAspect="1"/>
          </p:cNvPicPr>
          <p:nvPr/>
        </p:nvPicPr>
        <p:blipFill>
          <a:blip r:embed="rId3"/>
          <a:stretch>
            <a:fillRect/>
          </a:stretch>
        </p:blipFill>
        <p:spPr>
          <a:xfrm>
            <a:off x="3466980" y="1088132"/>
            <a:ext cx="2283193" cy="1282693"/>
          </a:xfrm>
          <a:prstGeom prst="rect">
            <a:avLst/>
          </a:prstGeom>
        </p:spPr>
      </p:pic>
      <p:sp>
        <p:nvSpPr>
          <p:cNvPr id="7" name="Text 3"/>
          <p:cNvSpPr/>
          <p:nvPr/>
        </p:nvSpPr>
        <p:spPr>
          <a:xfrm>
            <a:off x="3328416" y="2446016"/>
            <a:ext cx="2487168" cy="44805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聚团系数与幂律分布</a:t>
            </a:r>
            <a:endParaRPr lang="en-US" sz="1440" dirty="0"/>
          </a:p>
        </p:txBody>
      </p:sp>
      <p:sp>
        <p:nvSpPr>
          <p:cNvPr id="8" name="Text 4"/>
          <p:cNvSpPr/>
          <p:nvPr/>
        </p:nvSpPr>
        <p:spPr>
          <a:xfrm>
            <a:off x="3401568" y="2773736"/>
            <a:ext cx="2414016"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模块化网络的聚团系数随节点连接度增加而减小，符合幂律分布。这一发现为理解复杂系统的组织原则提供了新的视角，有助于揭示系统的内在规律。</a:t>
            </a:r>
            <a:endParaRPr lang="en-US" sz="1440" dirty="0"/>
          </a:p>
        </p:txBody>
      </p:sp>
      <p:pic>
        <p:nvPicPr>
          <p:cNvPr id="9" name="Image 2" descr="https://sgw-dx.xf-yun.com/api/v1/sparkdesk/_1733374810059b2383450733e49c491d197df096491c6.jpg?authorization=c2ltcGxlLWp3dCBhaz1zcGFya2Rlc2s4MDAwMDAwMDAwMDE7ZXhwPTMzMTAxNzQ4MTA7YWxnbz1obWFjLXNoYTI1NjtzaWc9ZUZKdmZCOU9oUndsWFk0dS92MldlRUFSTlRGUXc2R0R4cksrV1I2WXlNND0=&amp;x_location=7YfmxI7B7uKO7jlRxIftd60XgLD=">    </p:cNvPr>
          <p:cNvPicPr>
            <a:picLocks noChangeAspect="1"/>
          </p:cNvPicPr>
          <p:nvPr/>
        </p:nvPicPr>
        <p:blipFill>
          <a:blip r:embed="rId4"/>
          <a:stretch>
            <a:fillRect/>
          </a:stretch>
        </p:blipFill>
        <p:spPr>
          <a:xfrm>
            <a:off x="6009012" y="1088132"/>
            <a:ext cx="2283193" cy="1282693"/>
          </a:xfrm>
          <a:prstGeom prst="rect">
            <a:avLst/>
          </a:prstGeom>
        </p:spPr>
      </p:pic>
      <p:sp>
        <p:nvSpPr>
          <p:cNvPr id="10" name="Text 5"/>
          <p:cNvSpPr/>
          <p:nvPr/>
        </p:nvSpPr>
        <p:spPr>
          <a:xfrm>
            <a:off x="5870448" y="2447488"/>
            <a:ext cx="2487168" cy="44805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层级结构的意义</a:t>
            </a:r>
            <a:endParaRPr lang="en-US" sz="1440" dirty="0"/>
          </a:p>
        </p:txBody>
      </p:sp>
      <p:sp>
        <p:nvSpPr>
          <p:cNvPr id="11" name="Text 6"/>
          <p:cNvSpPr/>
          <p:nvPr/>
        </p:nvSpPr>
        <p:spPr>
          <a:xfrm>
            <a:off x="5943600" y="2775208"/>
            <a:ext cx="2414016"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模块化网络的层级结构为复杂系统的功能和演化提供新视角。每个层级内部节点紧密相连形成功能模块，层级间通过枢纽节点实现有效通信，提高系统效率和鲁棒性。</a:t>
            </a:r>
            <a:endParaRPr lang="en-US" sz="144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1234639" y="2066470"/>
            <a:ext cx="741298" cy="548640"/>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2880" b="1" dirty="0">
                <a:solidFill>
                  <a:srgbClr val="374D87"/>
                </a:solidFill>
                <a:latin typeface="Microsoft Yahei" pitchFamily="34" charset="0"/>
                <a:ea typeface="Microsoft Yahei" pitchFamily="34" charset="-122"/>
                <a:cs typeface="Microsoft Yahei" pitchFamily="34" charset="-120"/>
              </a:rPr>
              <a:t>03</a:t>
            </a:r>
            <a:endParaRPr lang="en-US" sz="1440" dirty="0"/>
          </a:p>
        </p:txBody>
      </p:sp>
      <p:sp>
        <p:nvSpPr>
          <p:cNvPr id="3" name="Text 1"/>
          <p:cNvSpPr/>
          <p:nvPr/>
        </p:nvSpPr>
        <p:spPr>
          <a:xfrm>
            <a:off x="2389151" y="1975030"/>
            <a:ext cx="6294179" cy="731520"/>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880" b="1" dirty="0">
                <a:solidFill>
                  <a:srgbClr val="374D87"/>
                </a:solidFill>
                <a:latin typeface="Microsoft Yahei" pitchFamily="34" charset="0"/>
                <a:ea typeface="Microsoft Yahei" pitchFamily="34" charset="-122"/>
                <a:cs typeface="Microsoft Yahei" pitchFamily="34" charset="-120"/>
              </a:rPr>
              <a:t>网络科学的应用</a:t>
            </a:r>
            <a:endParaRPr lang="en-US" sz="144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340164" y="100584"/>
            <a:ext cx="8509698" cy="676656"/>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592" b="1" dirty="0">
                <a:solidFill>
                  <a:srgbClr val="152A62"/>
                </a:solidFill>
                <a:latin typeface="Microsoft Yahei" pitchFamily="34" charset="0"/>
                <a:ea typeface="Microsoft Yahei" pitchFamily="34" charset="-122"/>
                <a:cs typeface="Microsoft Yahei" pitchFamily="34" charset="-120"/>
              </a:rPr>
              <a:t>生物学中的应用</a:t>
            </a:r>
            <a:endParaRPr lang="en-US" sz="1440" dirty="0"/>
          </a:p>
        </p:txBody>
      </p:sp>
      <p:sp>
        <p:nvSpPr>
          <p:cNvPr id="3" name="Shape 1"/>
          <p:cNvSpPr/>
          <p:nvPr/>
        </p:nvSpPr>
        <p:spPr>
          <a:xfrm>
            <a:off x="1112874" y="1554776"/>
            <a:ext cx="182880" cy="182880"/>
          </a:xfrm>
          <a:custGeom>
            <a:avLst/>
            <a:gdLst/>
            <a:ahLst/>
            <a:cxnLst/>
            <a:rect l="l" t="t" r="r" b="b"/>
            <a:pathLst>
              <a:path w="182880" h="182880">
                <a:moveTo>
                  <a:pt x="91440" y="0"/>
                </a:moveTo>
                <a:moveTo>
                  <a:pt x="91440" y="0"/>
                </a:moveTo>
                <a:cubicBezTo>
                  <a:pt x="141907" y="0"/>
                  <a:pt x="182880" y="40973"/>
                  <a:pt x="182880" y="91440"/>
                </a:cubicBezTo>
                <a:cubicBezTo>
                  <a:pt x="182880" y="141907"/>
                  <a:pt x="141907" y="182880"/>
                  <a:pt x="91440" y="182880"/>
                </a:cubicBezTo>
                <a:cubicBezTo>
                  <a:pt x="40973" y="182880"/>
                  <a:pt x="0" y="141907"/>
                  <a:pt x="0" y="91440"/>
                </a:cubicBezTo>
                <a:cubicBezTo>
                  <a:pt x="0" y="40973"/>
                  <a:pt x="40973" y="0"/>
                  <a:pt x="91440" y="0"/>
                </a:cubicBezTo>
                <a:close/>
              </a:path>
            </a:pathLst>
          </a:custGeom>
          <a:solidFill>
            <a:srgbClr val="0084FF">
              <a:alpha val="40000"/>
            </a:srgbClr>
          </a:solidFill>
          <a:ln/>
        </p:spPr>
      </p:sp>
      <p:sp>
        <p:nvSpPr>
          <p:cNvPr id="4" name="Text 2"/>
          <p:cNvSpPr/>
          <p:nvPr/>
        </p:nvSpPr>
        <p:spPr>
          <a:xfrm>
            <a:off x="626569" y="1143296"/>
            <a:ext cx="972611" cy="731520"/>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4320" b="1" dirty="0">
                <a:solidFill>
                  <a:srgbClr val="374D87"/>
                </a:solidFill>
                <a:latin typeface="Microsoft Yahei" pitchFamily="34" charset="0"/>
                <a:ea typeface="Microsoft Yahei" pitchFamily="34" charset="-122"/>
                <a:cs typeface="Microsoft Yahei" pitchFamily="34" charset="-120"/>
              </a:rPr>
              <a:t>01</a:t>
            </a:r>
            <a:endParaRPr lang="en-US" sz="1440" dirty="0"/>
          </a:p>
        </p:txBody>
      </p:sp>
      <p:sp>
        <p:nvSpPr>
          <p:cNvPr id="5" name="Shape 3"/>
          <p:cNvSpPr/>
          <p:nvPr/>
        </p:nvSpPr>
        <p:spPr>
          <a:xfrm>
            <a:off x="3945776" y="1554776"/>
            <a:ext cx="182880" cy="182880"/>
          </a:xfrm>
          <a:custGeom>
            <a:avLst/>
            <a:gdLst/>
            <a:ahLst/>
            <a:cxnLst/>
            <a:rect l="l" t="t" r="r" b="b"/>
            <a:pathLst>
              <a:path w="182880" h="182880">
                <a:moveTo>
                  <a:pt x="91440" y="0"/>
                </a:moveTo>
                <a:moveTo>
                  <a:pt x="91440" y="0"/>
                </a:moveTo>
                <a:cubicBezTo>
                  <a:pt x="141907" y="0"/>
                  <a:pt x="182880" y="40973"/>
                  <a:pt x="182880" y="91440"/>
                </a:cubicBezTo>
                <a:cubicBezTo>
                  <a:pt x="182880" y="141907"/>
                  <a:pt x="141907" y="182880"/>
                  <a:pt x="91440" y="182880"/>
                </a:cubicBezTo>
                <a:cubicBezTo>
                  <a:pt x="40973" y="182880"/>
                  <a:pt x="0" y="141907"/>
                  <a:pt x="0" y="91440"/>
                </a:cubicBezTo>
                <a:cubicBezTo>
                  <a:pt x="0" y="40973"/>
                  <a:pt x="40973" y="0"/>
                  <a:pt x="91440" y="0"/>
                </a:cubicBezTo>
                <a:close/>
              </a:path>
            </a:pathLst>
          </a:custGeom>
          <a:solidFill>
            <a:srgbClr val="0084FF">
              <a:alpha val="40000"/>
            </a:srgbClr>
          </a:solidFill>
          <a:ln/>
        </p:spPr>
      </p:sp>
      <p:sp>
        <p:nvSpPr>
          <p:cNvPr id="6" name="Text 4"/>
          <p:cNvSpPr/>
          <p:nvPr/>
        </p:nvSpPr>
        <p:spPr>
          <a:xfrm>
            <a:off x="3356765" y="1143296"/>
            <a:ext cx="972611" cy="731520"/>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4320" b="1" dirty="0">
                <a:solidFill>
                  <a:srgbClr val="374D87"/>
                </a:solidFill>
                <a:latin typeface="Microsoft Yahei" pitchFamily="34" charset="0"/>
                <a:ea typeface="Microsoft Yahei" pitchFamily="34" charset="-122"/>
                <a:cs typeface="Microsoft Yahei" pitchFamily="34" charset="-120"/>
              </a:rPr>
              <a:t>0</a:t>
            </a:r>
            <a:pPr indent="0" marL="0">
              <a:lnSpc>
                <a:spcPct val="100000"/>
              </a:lnSpc>
              <a:spcBef>
                <a:spcPts val="375"/>
              </a:spcBef>
              <a:buNone/>
            </a:pPr>
            <a:r>
              <a:rPr lang="en-US" sz="4320" b="1" dirty="0">
                <a:solidFill>
                  <a:srgbClr val="374D87"/>
                </a:solidFill>
                <a:latin typeface="Microsoft Yahei" pitchFamily="34" charset="0"/>
                <a:ea typeface="Microsoft Yahei" pitchFamily="34" charset="-122"/>
                <a:cs typeface="Microsoft Yahei" pitchFamily="34" charset="-120"/>
              </a:rPr>
              <a:t>2</a:t>
            </a:r>
            <a:endParaRPr lang="en-US" sz="1440" dirty="0"/>
          </a:p>
        </p:txBody>
      </p:sp>
      <p:sp>
        <p:nvSpPr>
          <p:cNvPr id="7" name="Shape 5"/>
          <p:cNvSpPr/>
          <p:nvPr/>
        </p:nvSpPr>
        <p:spPr>
          <a:xfrm>
            <a:off x="6684075" y="1554776"/>
            <a:ext cx="182880" cy="182880"/>
          </a:xfrm>
          <a:custGeom>
            <a:avLst/>
            <a:gdLst/>
            <a:ahLst/>
            <a:cxnLst/>
            <a:rect l="l" t="t" r="r" b="b"/>
            <a:pathLst>
              <a:path w="182880" h="182880">
                <a:moveTo>
                  <a:pt x="91440" y="0"/>
                </a:moveTo>
                <a:moveTo>
                  <a:pt x="91440" y="0"/>
                </a:moveTo>
                <a:cubicBezTo>
                  <a:pt x="141907" y="0"/>
                  <a:pt x="182880" y="40973"/>
                  <a:pt x="182880" y="91440"/>
                </a:cubicBezTo>
                <a:cubicBezTo>
                  <a:pt x="182880" y="141907"/>
                  <a:pt x="141907" y="182880"/>
                  <a:pt x="91440" y="182880"/>
                </a:cubicBezTo>
                <a:cubicBezTo>
                  <a:pt x="40973" y="182880"/>
                  <a:pt x="0" y="141907"/>
                  <a:pt x="0" y="91440"/>
                </a:cubicBezTo>
                <a:cubicBezTo>
                  <a:pt x="0" y="40973"/>
                  <a:pt x="40973" y="0"/>
                  <a:pt x="91440" y="0"/>
                </a:cubicBezTo>
                <a:close/>
              </a:path>
            </a:pathLst>
          </a:custGeom>
          <a:solidFill>
            <a:srgbClr val="0084FF">
              <a:alpha val="40000"/>
            </a:srgbClr>
          </a:solidFill>
          <a:ln/>
        </p:spPr>
      </p:sp>
      <p:sp>
        <p:nvSpPr>
          <p:cNvPr id="8" name="Text 6"/>
          <p:cNvSpPr/>
          <p:nvPr/>
        </p:nvSpPr>
        <p:spPr>
          <a:xfrm>
            <a:off x="6086961" y="1143296"/>
            <a:ext cx="972611" cy="731520"/>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4320" b="1" dirty="0">
                <a:solidFill>
                  <a:srgbClr val="374D87"/>
                </a:solidFill>
                <a:latin typeface="Microsoft Yahei" pitchFamily="34" charset="0"/>
                <a:ea typeface="Microsoft Yahei" pitchFamily="34" charset="-122"/>
                <a:cs typeface="Microsoft Yahei" pitchFamily="34" charset="-120"/>
              </a:rPr>
              <a:t>03</a:t>
            </a:r>
            <a:endParaRPr lang="en-US" sz="1440" dirty="0"/>
          </a:p>
        </p:txBody>
      </p:sp>
      <p:sp>
        <p:nvSpPr>
          <p:cNvPr id="9" name="Text 7"/>
          <p:cNvSpPr/>
          <p:nvPr/>
        </p:nvSpPr>
        <p:spPr>
          <a:xfrm>
            <a:off x="626569" y="1771850"/>
            <a:ext cx="2430470" cy="402336"/>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基因调控网络的模块化结构</a:t>
            </a:r>
            <a:endParaRPr lang="en-US" sz="1440" dirty="0"/>
          </a:p>
        </p:txBody>
      </p:sp>
      <p:sp>
        <p:nvSpPr>
          <p:cNvPr id="10" name="Text 8"/>
          <p:cNvSpPr/>
          <p:nvPr/>
        </p:nvSpPr>
        <p:spPr>
          <a:xfrm>
            <a:off x="626569" y="2073602"/>
            <a:ext cx="2430470" cy="1463040"/>
          </a:xfrm>
          <a:prstGeom prst="rect">
            <a:avLst/>
          </a:prstGeom>
          <a:noFill/>
          <a:ln/>
        </p:spPr>
        <p:txBody>
          <a:bodyPr wrap="square" lIns="95250" tIns="95250" rIns="95250" bIns="95250" rtlCol="0" anchor="t">
            <a:spAutoFit/>
          </a:bodyPr>
          <a:lstStyle/>
          <a:p>
            <a:pPr algn="just" indent="0" marL="0">
              <a:lnSpc>
                <a:spcPct val="1008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无尺度网络和模块化网络理论的应用揭示了基因调控网络中的模块化结构，这种结构使细胞能够高效地响应外部环境的变化，对生物学研究具有重要意义。</a:t>
            </a:r>
            <a:endParaRPr lang="en-US" sz="1440" dirty="0"/>
          </a:p>
        </p:txBody>
      </p:sp>
      <p:sp>
        <p:nvSpPr>
          <p:cNvPr id="11" name="Text 9"/>
          <p:cNvSpPr/>
          <p:nvPr/>
        </p:nvSpPr>
        <p:spPr>
          <a:xfrm>
            <a:off x="3356765" y="1771850"/>
            <a:ext cx="2430470" cy="402336"/>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蛋白质相互作用网络的模块化特性</a:t>
            </a:r>
            <a:endParaRPr lang="en-US" sz="1440" dirty="0"/>
          </a:p>
        </p:txBody>
      </p:sp>
      <p:sp>
        <p:nvSpPr>
          <p:cNvPr id="12" name="Text 10"/>
          <p:cNvSpPr/>
          <p:nvPr/>
        </p:nvSpPr>
        <p:spPr>
          <a:xfrm>
            <a:off x="3356765" y="2073602"/>
            <a:ext cx="2430470" cy="1463040"/>
          </a:xfrm>
          <a:prstGeom prst="rect">
            <a:avLst/>
          </a:prstGeom>
          <a:noFill/>
          <a:ln/>
        </p:spPr>
        <p:txBody>
          <a:bodyPr wrap="square" lIns="95250" tIns="95250" rIns="95250" bIns="95250" rtlCol="0" anchor="t">
            <a:spAutoFit/>
          </a:bodyPr>
          <a:lstStyle/>
          <a:p>
            <a:pPr algn="just" indent="0" marL="0">
              <a:lnSpc>
                <a:spcPct val="1008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通过应用无尺度网络和模块化网络的理论，研究发现蛋白质相互作用网络中存在模块化结构，这有助于细胞高效执行各种生物功能，为疾病治疗提供新思路。</a:t>
            </a:r>
            <a:endParaRPr lang="en-US" sz="1440" dirty="0"/>
          </a:p>
        </p:txBody>
      </p:sp>
      <p:sp>
        <p:nvSpPr>
          <p:cNvPr id="13" name="Text 11"/>
          <p:cNvSpPr/>
          <p:nvPr/>
        </p:nvSpPr>
        <p:spPr>
          <a:xfrm>
            <a:off x="6086961" y="1771850"/>
            <a:ext cx="2430470" cy="402336"/>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代谢网络的模块化组织</a:t>
            </a:r>
            <a:endParaRPr lang="en-US" sz="1440" dirty="0"/>
          </a:p>
        </p:txBody>
      </p:sp>
      <p:sp>
        <p:nvSpPr>
          <p:cNvPr id="14" name="Text 12"/>
          <p:cNvSpPr/>
          <p:nvPr/>
        </p:nvSpPr>
        <p:spPr>
          <a:xfrm>
            <a:off x="6086961" y="2073602"/>
            <a:ext cx="2430470" cy="1463040"/>
          </a:xfrm>
          <a:prstGeom prst="rect">
            <a:avLst/>
          </a:prstGeom>
          <a:noFill/>
          <a:ln/>
        </p:spPr>
        <p:txBody>
          <a:bodyPr wrap="square" lIns="95250" tIns="95250" rIns="95250" bIns="95250" rtlCol="0" anchor="t">
            <a:spAutoFit/>
          </a:bodyPr>
          <a:lstStyle/>
          <a:p>
            <a:pPr algn="just" indent="0" marL="0">
              <a:lnSpc>
                <a:spcPct val="1008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代谢网络的研究显示其具有模块化结构，这一发现不仅加深了我们对细胞代谢过程的理解，也为开发新的代谢性疾病治疗方法提供了理论基础。</a:t>
            </a:r>
            <a:endParaRPr lang="en-US" sz="144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340164" y="100584"/>
            <a:ext cx="8509698" cy="676656"/>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592" b="1" dirty="0">
                <a:solidFill>
                  <a:srgbClr val="152A62"/>
                </a:solidFill>
                <a:latin typeface="Microsoft Yahei" pitchFamily="34" charset="0"/>
                <a:ea typeface="Microsoft Yahei" pitchFamily="34" charset="-122"/>
                <a:cs typeface="Microsoft Yahei" pitchFamily="34" charset="-120"/>
              </a:rPr>
              <a:t>社会学中的应用</a:t>
            </a:r>
            <a:endParaRPr lang="en-US" sz="1440" dirty="0"/>
          </a:p>
        </p:txBody>
      </p:sp>
      <p:sp>
        <p:nvSpPr>
          <p:cNvPr id="3" name="Shape 1"/>
          <p:cNvSpPr/>
          <p:nvPr/>
        </p:nvSpPr>
        <p:spPr>
          <a:xfrm rot="-366000">
            <a:off x="639861" y="1356868"/>
            <a:ext cx="2450592" cy="2542032"/>
          </a:xfrm>
          <a:custGeom>
            <a:avLst/>
            <a:gdLst/>
            <a:ahLst/>
            <a:cxnLst/>
            <a:rect l="l" t="t" r="r" b="b"/>
            <a:pathLst>
              <a:path w="2450592" h="2542032">
                <a:moveTo>
                  <a:pt x="216394" y="0"/>
                </a:moveTo>
                <a:moveTo>
                  <a:pt x="216394" y="0"/>
                </a:moveTo>
                <a:lnTo>
                  <a:pt x="2234198" y="0"/>
                </a:lnTo>
                <a:quadBezTo>
                  <a:pt x="2450592" y="0"/>
                  <a:pt x="2450592" y="216394"/>
                </a:quadBezTo>
                <a:lnTo>
                  <a:pt x="2450592" y="2325638"/>
                </a:lnTo>
                <a:quadBezTo>
                  <a:pt x="2450592" y="2542032"/>
                  <a:pt x="2234198" y="2542032"/>
                </a:quadBezTo>
                <a:lnTo>
                  <a:pt x="216394" y="2542032"/>
                </a:lnTo>
                <a:quadBezTo>
                  <a:pt x="0" y="2542032"/>
                  <a:pt x="0" y="2325638"/>
                </a:quadBezTo>
                <a:lnTo>
                  <a:pt x="0" y="216394"/>
                </a:lnTo>
                <a:quadBezTo>
                  <a:pt x="0" y="0"/>
                  <a:pt x="216394" y="0"/>
                </a:quadBezTo>
                <a:close/>
              </a:path>
            </a:pathLst>
          </a:custGeom>
          <a:solidFill>
            <a:srgbClr val="000000">
              <a:alpha val="0"/>
            </a:srgbClr>
          </a:solidFill>
          <a:ln w="19050">
            <a:solidFill>
              <a:srgbClr val="374D87"/>
            </a:solidFill>
            <a:prstDash val="solid"/>
          </a:ln>
        </p:spPr>
      </p:sp>
      <p:sp>
        <p:nvSpPr>
          <p:cNvPr id="4" name="Shape 2"/>
          <p:cNvSpPr/>
          <p:nvPr/>
        </p:nvSpPr>
        <p:spPr>
          <a:xfrm>
            <a:off x="679498" y="1343207"/>
            <a:ext cx="2450592" cy="2542032"/>
          </a:xfrm>
          <a:custGeom>
            <a:avLst/>
            <a:gdLst/>
            <a:ahLst/>
            <a:cxnLst/>
            <a:rect l="l" t="t" r="r" b="b"/>
            <a:pathLst>
              <a:path w="2450592" h="2542032">
                <a:moveTo>
                  <a:pt x="216394" y="0"/>
                </a:moveTo>
                <a:moveTo>
                  <a:pt x="216394" y="0"/>
                </a:moveTo>
                <a:lnTo>
                  <a:pt x="2234198" y="0"/>
                </a:lnTo>
                <a:quadBezTo>
                  <a:pt x="2450592" y="0"/>
                  <a:pt x="2450592" y="216394"/>
                </a:quadBezTo>
                <a:lnTo>
                  <a:pt x="2450592" y="2325638"/>
                </a:lnTo>
                <a:quadBezTo>
                  <a:pt x="2450592" y="2542032"/>
                  <a:pt x="2234198" y="2542032"/>
                </a:quadBezTo>
                <a:lnTo>
                  <a:pt x="216394" y="2542032"/>
                </a:lnTo>
                <a:quadBezTo>
                  <a:pt x="0" y="2542032"/>
                  <a:pt x="0" y="2325638"/>
                </a:quadBezTo>
                <a:lnTo>
                  <a:pt x="0" y="216394"/>
                </a:lnTo>
                <a:quadBezTo>
                  <a:pt x="0" y="0"/>
                  <a:pt x="216394" y="0"/>
                </a:quadBezTo>
                <a:close/>
              </a:path>
            </a:pathLst>
          </a:custGeom>
          <a:solidFill>
            <a:srgbClr val="000000">
              <a:alpha val="0"/>
            </a:srgbClr>
          </a:solidFill>
          <a:ln w="19050">
            <a:solidFill>
              <a:srgbClr val="374D87"/>
            </a:solidFill>
            <a:prstDash val="solid"/>
          </a:ln>
        </p:spPr>
      </p:sp>
      <p:sp>
        <p:nvSpPr>
          <p:cNvPr id="5" name="Shape 3"/>
          <p:cNvSpPr/>
          <p:nvPr/>
        </p:nvSpPr>
        <p:spPr>
          <a:xfrm>
            <a:off x="916789" y="1153595"/>
            <a:ext cx="512064" cy="512064"/>
          </a:xfrm>
          <a:custGeom>
            <a:avLst/>
            <a:gdLst/>
            <a:ahLst/>
            <a:cxnLst/>
            <a:rect l="l" t="t" r="r" b="b"/>
            <a:pathLst>
              <a:path w="512064" h="512064">
                <a:moveTo>
                  <a:pt x="256032" y="0"/>
                </a:moveTo>
                <a:moveTo>
                  <a:pt x="256032" y="0"/>
                </a:moveTo>
                <a:cubicBezTo>
                  <a:pt x="397340" y="0"/>
                  <a:pt x="512064" y="114724"/>
                  <a:pt x="512064" y="256032"/>
                </a:cubicBezTo>
                <a:cubicBezTo>
                  <a:pt x="512064" y="397340"/>
                  <a:pt x="397340" y="512064"/>
                  <a:pt x="256032" y="512064"/>
                </a:cubicBezTo>
                <a:cubicBezTo>
                  <a:pt x="114724" y="512064"/>
                  <a:pt x="0" y="397340"/>
                  <a:pt x="0" y="256032"/>
                </a:cubicBezTo>
                <a:cubicBezTo>
                  <a:pt x="0" y="114724"/>
                  <a:pt x="114724" y="0"/>
                  <a:pt x="256032" y="0"/>
                </a:cubicBezTo>
                <a:close/>
              </a:path>
            </a:pathLst>
          </a:custGeom>
          <a:solidFill>
            <a:srgbClr val="0084FF"/>
          </a:solidFill>
          <a:ln/>
        </p:spPr>
      </p:sp>
      <p:sp>
        <p:nvSpPr>
          <p:cNvPr id="6" name="Text 4"/>
          <p:cNvSpPr/>
          <p:nvPr/>
        </p:nvSpPr>
        <p:spPr>
          <a:xfrm>
            <a:off x="756803" y="1121591"/>
            <a:ext cx="813748" cy="566928"/>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016" b="1" dirty="0">
                <a:solidFill>
                  <a:srgbClr val="FFFFFF"/>
                </a:solidFill>
                <a:latin typeface="Microsoft Yahei" pitchFamily="34" charset="0"/>
                <a:ea typeface="Microsoft Yahei" pitchFamily="34" charset="-122"/>
                <a:cs typeface="Microsoft Yahei" pitchFamily="34" charset="-120"/>
              </a:rPr>
              <a:t>01</a:t>
            </a:r>
            <a:endParaRPr lang="en-US" sz="1440" dirty="0"/>
          </a:p>
        </p:txBody>
      </p:sp>
      <p:sp>
        <p:nvSpPr>
          <p:cNvPr id="7" name="Shape 5"/>
          <p:cNvSpPr/>
          <p:nvPr/>
        </p:nvSpPr>
        <p:spPr>
          <a:xfrm rot="-366000">
            <a:off x="3346704" y="1356868"/>
            <a:ext cx="2450592" cy="2542032"/>
          </a:xfrm>
          <a:custGeom>
            <a:avLst/>
            <a:gdLst/>
            <a:ahLst/>
            <a:cxnLst/>
            <a:rect l="l" t="t" r="r" b="b"/>
            <a:pathLst>
              <a:path w="2450592" h="2542032">
                <a:moveTo>
                  <a:pt x="216394" y="0"/>
                </a:moveTo>
                <a:moveTo>
                  <a:pt x="216394" y="0"/>
                </a:moveTo>
                <a:lnTo>
                  <a:pt x="2234198" y="0"/>
                </a:lnTo>
                <a:quadBezTo>
                  <a:pt x="2450592" y="0"/>
                  <a:pt x="2450592" y="216394"/>
                </a:quadBezTo>
                <a:lnTo>
                  <a:pt x="2450592" y="2325638"/>
                </a:lnTo>
                <a:quadBezTo>
                  <a:pt x="2450592" y="2542032"/>
                  <a:pt x="2234198" y="2542032"/>
                </a:quadBezTo>
                <a:lnTo>
                  <a:pt x="216394" y="2542032"/>
                </a:lnTo>
                <a:quadBezTo>
                  <a:pt x="0" y="2542032"/>
                  <a:pt x="0" y="2325638"/>
                </a:quadBezTo>
                <a:lnTo>
                  <a:pt x="0" y="216394"/>
                </a:lnTo>
                <a:quadBezTo>
                  <a:pt x="0" y="0"/>
                  <a:pt x="216394" y="0"/>
                </a:quadBezTo>
                <a:close/>
              </a:path>
            </a:pathLst>
          </a:custGeom>
          <a:solidFill>
            <a:srgbClr val="000000">
              <a:alpha val="0"/>
            </a:srgbClr>
          </a:solidFill>
          <a:ln w="19050">
            <a:solidFill>
              <a:srgbClr val="374D87"/>
            </a:solidFill>
            <a:prstDash val="solid"/>
          </a:ln>
        </p:spPr>
      </p:sp>
      <p:sp>
        <p:nvSpPr>
          <p:cNvPr id="8" name="Shape 6"/>
          <p:cNvSpPr/>
          <p:nvPr/>
        </p:nvSpPr>
        <p:spPr>
          <a:xfrm>
            <a:off x="3386341" y="1343207"/>
            <a:ext cx="2450592" cy="2542032"/>
          </a:xfrm>
          <a:custGeom>
            <a:avLst/>
            <a:gdLst/>
            <a:ahLst/>
            <a:cxnLst/>
            <a:rect l="l" t="t" r="r" b="b"/>
            <a:pathLst>
              <a:path w="2450592" h="2542032">
                <a:moveTo>
                  <a:pt x="216394" y="0"/>
                </a:moveTo>
                <a:moveTo>
                  <a:pt x="216394" y="0"/>
                </a:moveTo>
                <a:lnTo>
                  <a:pt x="2234198" y="0"/>
                </a:lnTo>
                <a:quadBezTo>
                  <a:pt x="2450592" y="0"/>
                  <a:pt x="2450592" y="216394"/>
                </a:quadBezTo>
                <a:lnTo>
                  <a:pt x="2450592" y="2325638"/>
                </a:lnTo>
                <a:quadBezTo>
                  <a:pt x="2450592" y="2542032"/>
                  <a:pt x="2234198" y="2542032"/>
                </a:quadBezTo>
                <a:lnTo>
                  <a:pt x="216394" y="2542032"/>
                </a:lnTo>
                <a:quadBezTo>
                  <a:pt x="0" y="2542032"/>
                  <a:pt x="0" y="2325638"/>
                </a:quadBezTo>
                <a:lnTo>
                  <a:pt x="0" y="216394"/>
                </a:lnTo>
                <a:quadBezTo>
                  <a:pt x="0" y="0"/>
                  <a:pt x="216394" y="0"/>
                </a:quadBezTo>
                <a:close/>
              </a:path>
            </a:pathLst>
          </a:custGeom>
          <a:solidFill>
            <a:srgbClr val="000000">
              <a:alpha val="0"/>
            </a:srgbClr>
          </a:solidFill>
          <a:ln w="19050">
            <a:solidFill>
              <a:srgbClr val="374D87"/>
            </a:solidFill>
            <a:prstDash val="solid"/>
          </a:ln>
        </p:spPr>
      </p:sp>
      <p:sp>
        <p:nvSpPr>
          <p:cNvPr id="9" name="Shape 7"/>
          <p:cNvSpPr/>
          <p:nvPr/>
        </p:nvSpPr>
        <p:spPr>
          <a:xfrm>
            <a:off x="3623632" y="1153595"/>
            <a:ext cx="512064" cy="512064"/>
          </a:xfrm>
          <a:custGeom>
            <a:avLst/>
            <a:gdLst/>
            <a:ahLst/>
            <a:cxnLst/>
            <a:rect l="l" t="t" r="r" b="b"/>
            <a:pathLst>
              <a:path w="512064" h="512064">
                <a:moveTo>
                  <a:pt x="256032" y="0"/>
                </a:moveTo>
                <a:moveTo>
                  <a:pt x="256032" y="0"/>
                </a:moveTo>
                <a:cubicBezTo>
                  <a:pt x="397340" y="0"/>
                  <a:pt x="512064" y="114724"/>
                  <a:pt x="512064" y="256032"/>
                </a:cubicBezTo>
                <a:cubicBezTo>
                  <a:pt x="512064" y="397340"/>
                  <a:pt x="397340" y="512064"/>
                  <a:pt x="256032" y="512064"/>
                </a:cubicBezTo>
                <a:cubicBezTo>
                  <a:pt x="114724" y="512064"/>
                  <a:pt x="0" y="397340"/>
                  <a:pt x="0" y="256032"/>
                </a:cubicBezTo>
                <a:cubicBezTo>
                  <a:pt x="0" y="114724"/>
                  <a:pt x="114724" y="0"/>
                  <a:pt x="256032" y="0"/>
                </a:cubicBezTo>
                <a:close/>
              </a:path>
            </a:pathLst>
          </a:custGeom>
          <a:solidFill>
            <a:srgbClr val="0084FF"/>
          </a:solidFill>
          <a:ln/>
        </p:spPr>
      </p:sp>
      <p:sp>
        <p:nvSpPr>
          <p:cNvPr id="10" name="Text 8"/>
          <p:cNvSpPr/>
          <p:nvPr/>
        </p:nvSpPr>
        <p:spPr>
          <a:xfrm>
            <a:off x="3472790" y="1126163"/>
            <a:ext cx="813748" cy="566928"/>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016" b="1" dirty="0">
                <a:solidFill>
                  <a:srgbClr val="FFFFFF"/>
                </a:solidFill>
                <a:latin typeface="Microsoft Yahei" pitchFamily="34" charset="0"/>
                <a:ea typeface="Microsoft Yahei" pitchFamily="34" charset="-122"/>
                <a:cs typeface="Microsoft Yahei" pitchFamily="34" charset="-120"/>
              </a:rPr>
              <a:t>02</a:t>
            </a:r>
            <a:endParaRPr lang="en-US" sz="1440" dirty="0"/>
          </a:p>
        </p:txBody>
      </p:sp>
      <p:sp>
        <p:nvSpPr>
          <p:cNvPr id="11" name="Shape 9"/>
          <p:cNvSpPr/>
          <p:nvPr/>
        </p:nvSpPr>
        <p:spPr>
          <a:xfrm rot="-366000">
            <a:off x="6053547" y="1356868"/>
            <a:ext cx="2450592" cy="2542032"/>
          </a:xfrm>
          <a:custGeom>
            <a:avLst/>
            <a:gdLst/>
            <a:ahLst/>
            <a:cxnLst/>
            <a:rect l="l" t="t" r="r" b="b"/>
            <a:pathLst>
              <a:path w="2450592" h="2542032">
                <a:moveTo>
                  <a:pt x="216394" y="0"/>
                </a:moveTo>
                <a:moveTo>
                  <a:pt x="216394" y="0"/>
                </a:moveTo>
                <a:lnTo>
                  <a:pt x="2234198" y="0"/>
                </a:lnTo>
                <a:quadBezTo>
                  <a:pt x="2450592" y="0"/>
                  <a:pt x="2450592" y="216394"/>
                </a:quadBezTo>
                <a:lnTo>
                  <a:pt x="2450592" y="2325638"/>
                </a:lnTo>
                <a:quadBezTo>
                  <a:pt x="2450592" y="2542032"/>
                  <a:pt x="2234198" y="2542032"/>
                </a:quadBezTo>
                <a:lnTo>
                  <a:pt x="216394" y="2542032"/>
                </a:lnTo>
                <a:quadBezTo>
                  <a:pt x="0" y="2542032"/>
                  <a:pt x="0" y="2325638"/>
                </a:quadBezTo>
                <a:lnTo>
                  <a:pt x="0" y="216394"/>
                </a:lnTo>
                <a:quadBezTo>
                  <a:pt x="0" y="0"/>
                  <a:pt x="216394" y="0"/>
                </a:quadBezTo>
                <a:close/>
              </a:path>
            </a:pathLst>
          </a:custGeom>
          <a:solidFill>
            <a:srgbClr val="000000">
              <a:alpha val="0"/>
            </a:srgbClr>
          </a:solidFill>
          <a:ln w="19050">
            <a:solidFill>
              <a:srgbClr val="374D87"/>
            </a:solidFill>
            <a:prstDash val="solid"/>
          </a:ln>
        </p:spPr>
      </p:sp>
      <p:sp>
        <p:nvSpPr>
          <p:cNvPr id="12" name="Shape 10"/>
          <p:cNvSpPr/>
          <p:nvPr/>
        </p:nvSpPr>
        <p:spPr>
          <a:xfrm>
            <a:off x="6093184" y="1343207"/>
            <a:ext cx="2450592" cy="2542032"/>
          </a:xfrm>
          <a:custGeom>
            <a:avLst/>
            <a:gdLst/>
            <a:ahLst/>
            <a:cxnLst/>
            <a:rect l="l" t="t" r="r" b="b"/>
            <a:pathLst>
              <a:path w="2450592" h="2542032">
                <a:moveTo>
                  <a:pt x="216394" y="0"/>
                </a:moveTo>
                <a:moveTo>
                  <a:pt x="216394" y="0"/>
                </a:moveTo>
                <a:lnTo>
                  <a:pt x="2234198" y="0"/>
                </a:lnTo>
                <a:quadBezTo>
                  <a:pt x="2450592" y="0"/>
                  <a:pt x="2450592" y="216394"/>
                </a:quadBezTo>
                <a:lnTo>
                  <a:pt x="2450592" y="2325638"/>
                </a:lnTo>
                <a:quadBezTo>
                  <a:pt x="2450592" y="2542032"/>
                  <a:pt x="2234198" y="2542032"/>
                </a:quadBezTo>
                <a:lnTo>
                  <a:pt x="216394" y="2542032"/>
                </a:lnTo>
                <a:quadBezTo>
                  <a:pt x="0" y="2542032"/>
                  <a:pt x="0" y="2325638"/>
                </a:quadBezTo>
                <a:lnTo>
                  <a:pt x="0" y="216394"/>
                </a:lnTo>
                <a:quadBezTo>
                  <a:pt x="0" y="0"/>
                  <a:pt x="216394" y="0"/>
                </a:quadBezTo>
                <a:close/>
              </a:path>
            </a:pathLst>
          </a:custGeom>
          <a:solidFill>
            <a:srgbClr val="000000">
              <a:alpha val="0"/>
            </a:srgbClr>
          </a:solidFill>
          <a:ln w="19050">
            <a:solidFill>
              <a:srgbClr val="374D87"/>
            </a:solidFill>
            <a:prstDash val="solid"/>
          </a:ln>
        </p:spPr>
      </p:sp>
      <p:sp>
        <p:nvSpPr>
          <p:cNvPr id="13" name="Shape 11"/>
          <p:cNvSpPr/>
          <p:nvPr/>
        </p:nvSpPr>
        <p:spPr>
          <a:xfrm>
            <a:off x="6330475" y="1153595"/>
            <a:ext cx="512064" cy="512064"/>
          </a:xfrm>
          <a:custGeom>
            <a:avLst/>
            <a:gdLst/>
            <a:ahLst/>
            <a:cxnLst/>
            <a:rect l="l" t="t" r="r" b="b"/>
            <a:pathLst>
              <a:path w="512064" h="512064">
                <a:moveTo>
                  <a:pt x="256032" y="0"/>
                </a:moveTo>
                <a:moveTo>
                  <a:pt x="256032" y="0"/>
                </a:moveTo>
                <a:cubicBezTo>
                  <a:pt x="397340" y="0"/>
                  <a:pt x="512064" y="114724"/>
                  <a:pt x="512064" y="256032"/>
                </a:cubicBezTo>
                <a:cubicBezTo>
                  <a:pt x="512064" y="397340"/>
                  <a:pt x="397340" y="512064"/>
                  <a:pt x="256032" y="512064"/>
                </a:cubicBezTo>
                <a:cubicBezTo>
                  <a:pt x="114724" y="512064"/>
                  <a:pt x="0" y="397340"/>
                  <a:pt x="0" y="256032"/>
                </a:cubicBezTo>
                <a:cubicBezTo>
                  <a:pt x="0" y="114724"/>
                  <a:pt x="114724" y="0"/>
                  <a:pt x="256032" y="0"/>
                </a:cubicBezTo>
                <a:close/>
              </a:path>
            </a:pathLst>
          </a:custGeom>
          <a:solidFill>
            <a:srgbClr val="0084FF"/>
          </a:solidFill>
          <a:ln/>
        </p:spPr>
      </p:sp>
      <p:sp>
        <p:nvSpPr>
          <p:cNvPr id="14" name="Text 12"/>
          <p:cNvSpPr/>
          <p:nvPr/>
        </p:nvSpPr>
        <p:spPr>
          <a:xfrm>
            <a:off x="6170489" y="1121591"/>
            <a:ext cx="813748" cy="566928"/>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016" b="1" dirty="0">
                <a:solidFill>
                  <a:srgbClr val="FFFFFF"/>
                </a:solidFill>
                <a:latin typeface="Microsoft Yahei" pitchFamily="34" charset="0"/>
                <a:ea typeface="Microsoft Yahei" pitchFamily="34" charset="-122"/>
                <a:cs typeface="Microsoft Yahei" pitchFamily="34" charset="-120"/>
              </a:rPr>
              <a:t>03</a:t>
            </a:r>
            <a:endParaRPr lang="en-US" sz="1440" dirty="0"/>
          </a:p>
        </p:txBody>
      </p:sp>
      <p:sp>
        <p:nvSpPr>
          <p:cNvPr id="15" name="Text 13"/>
          <p:cNvSpPr/>
          <p:nvPr/>
        </p:nvSpPr>
        <p:spPr>
          <a:xfrm>
            <a:off x="679498" y="1667126"/>
            <a:ext cx="2449397" cy="448056"/>
          </a:xfrm>
          <a:prstGeom prst="rect">
            <a:avLst/>
          </a:prstGeom>
          <a:noFill/>
          <a:ln/>
        </p:spPr>
        <p:txBody>
          <a:bodyPr wrap="square" lIns="95250" tIns="95250" rIns="95250" bIns="95250" rtlCol="0" anchor="t">
            <a:spAutoFit/>
          </a:bodyPr>
          <a:lstStyle/>
          <a:p>
            <a:pPr algn="ctr" indent="0" marL="0">
              <a:lnSpc>
                <a:spcPct val="100000"/>
              </a:lnSpc>
              <a:buNone/>
            </a:pPr>
            <a:r>
              <a:rPr lang="en-US" sz="1728" b="1" dirty="0">
                <a:solidFill>
                  <a:srgbClr val="374D87"/>
                </a:solidFill>
                <a:latin typeface="Microsoft Yahei" pitchFamily="34" charset="0"/>
                <a:ea typeface="Microsoft Yahei" pitchFamily="34" charset="-122"/>
                <a:cs typeface="Microsoft Yahei" pitchFamily="34" charset="-120"/>
              </a:rPr>
              <a:t>恐怖组织网络分析</a:t>
            </a:r>
            <a:endParaRPr lang="en-US" sz="1440" dirty="0"/>
          </a:p>
        </p:txBody>
      </p:sp>
      <p:sp>
        <p:nvSpPr>
          <p:cNvPr id="16" name="Text 14"/>
          <p:cNvSpPr/>
          <p:nvPr/>
        </p:nvSpPr>
        <p:spPr>
          <a:xfrm>
            <a:off x="807514" y="1988925"/>
            <a:ext cx="2194560" cy="1499616"/>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通过应用网络科学，研究人员能够深入分析恐怖组织的社会网络结构，揭示其无尺度网络特性，这种结构使得恐怖组织能够在分散的节点之间高效地传递信息和资源。</a:t>
            </a:r>
            <a:endParaRPr lang="en-US" sz="1440" dirty="0"/>
          </a:p>
        </p:txBody>
      </p:sp>
      <p:sp>
        <p:nvSpPr>
          <p:cNvPr id="17" name="Text 15"/>
          <p:cNvSpPr/>
          <p:nvPr/>
        </p:nvSpPr>
        <p:spPr>
          <a:xfrm>
            <a:off x="3386341" y="1667126"/>
            <a:ext cx="2449397" cy="448056"/>
          </a:xfrm>
          <a:prstGeom prst="rect">
            <a:avLst/>
          </a:prstGeom>
          <a:noFill/>
          <a:ln/>
        </p:spPr>
        <p:txBody>
          <a:bodyPr wrap="square" lIns="95250" tIns="95250" rIns="95250" bIns="95250" rtlCol="0" anchor="t">
            <a:spAutoFit/>
          </a:bodyPr>
          <a:lstStyle/>
          <a:p>
            <a:pPr algn="ctr" indent="0" marL="0">
              <a:lnSpc>
                <a:spcPct val="100000"/>
              </a:lnSpc>
              <a:buNone/>
            </a:pPr>
            <a:r>
              <a:rPr lang="en-US" sz="1728" b="1" dirty="0">
                <a:solidFill>
                  <a:srgbClr val="374D87"/>
                </a:solidFill>
                <a:latin typeface="Microsoft Yahei" pitchFamily="34" charset="0"/>
                <a:ea typeface="Microsoft Yahei" pitchFamily="34" charset="-122"/>
                <a:cs typeface="Microsoft Yahei" pitchFamily="34" charset="-120"/>
              </a:rPr>
              <a:t>企业网络研究</a:t>
            </a:r>
            <a:endParaRPr lang="en-US" sz="1440" dirty="0"/>
          </a:p>
        </p:txBody>
      </p:sp>
      <p:sp>
        <p:nvSpPr>
          <p:cNvPr id="18" name="Text 16"/>
          <p:cNvSpPr/>
          <p:nvPr/>
        </p:nvSpPr>
        <p:spPr>
          <a:xfrm>
            <a:off x="3514357" y="1988925"/>
            <a:ext cx="2194560" cy="1499616"/>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网络科学在企业网络的研究中发现模块化结构，这种结构有助于企业高效地进行生产和管理，揭示了企业间合作与竞争的复杂动态。</a:t>
            </a:r>
            <a:endParaRPr lang="en-US" sz="1440" dirty="0"/>
          </a:p>
        </p:txBody>
      </p:sp>
      <p:sp>
        <p:nvSpPr>
          <p:cNvPr id="19" name="Text 17"/>
          <p:cNvSpPr/>
          <p:nvPr/>
        </p:nvSpPr>
        <p:spPr>
          <a:xfrm>
            <a:off x="6093184" y="1667126"/>
            <a:ext cx="2449397" cy="448056"/>
          </a:xfrm>
          <a:prstGeom prst="rect">
            <a:avLst/>
          </a:prstGeom>
          <a:noFill/>
          <a:ln/>
        </p:spPr>
        <p:txBody>
          <a:bodyPr wrap="square" lIns="95250" tIns="95250" rIns="95250" bIns="95250" rtlCol="0" anchor="t">
            <a:spAutoFit/>
          </a:bodyPr>
          <a:lstStyle/>
          <a:p>
            <a:pPr algn="ctr" indent="0" marL="0">
              <a:lnSpc>
                <a:spcPct val="100000"/>
              </a:lnSpc>
              <a:buNone/>
            </a:pPr>
            <a:r>
              <a:rPr lang="en-US" sz="1728" b="1" dirty="0">
                <a:solidFill>
                  <a:srgbClr val="374D87"/>
                </a:solidFill>
                <a:latin typeface="Microsoft Yahei" pitchFamily="34" charset="0"/>
                <a:ea typeface="Microsoft Yahei" pitchFamily="34" charset="-122"/>
                <a:cs typeface="Microsoft Yahei" pitchFamily="34" charset="-120"/>
              </a:rPr>
              <a:t>社交网络的信息传播</a:t>
            </a:r>
            <a:endParaRPr lang="en-US" sz="1440" dirty="0"/>
          </a:p>
        </p:txBody>
      </p:sp>
      <p:sp>
        <p:nvSpPr>
          <p:cNvPr id="20" name="Text 18"/>
          <p:cNvSpPr/>
          <p:nvPr/>
        </p:nvSpPr>
        <p:spPr>
          <a:xfrm>
            <a:off x="6221200" y="1988925"/>
            <a:ext cx="2194560" cy="1499616"/>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社交网络的研究利用网络科学原理，展示了信息如何在社会网络中迅速传播，以及影响力如何扩散，为理解现代社会信息流动提供了重要视角。</a:t>
            </a:r>
            <a:endParaRPr lang="en-US" sz="144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1234639" y="2066470"/>
            <a:ext cx="741298" cy="548640"/>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2880" b="1" dirty="0">
                <a:solidFill>
                  <a:srgbClr val="374D87"/>
                </a:solidFill>
                <a:latin typeface="Microsoft Yahei" pitchFamily="34" charset="0"/>
                <a:ea typeface="Microsoft Yahei" pitchFamily="34" charset="-122"/>
                <a:cs typeface="Microsoft Yahei" pitchFamily="34" charset="-120"/>
              </a:rPr>
              <a:t>04</a:t>
            </a:r>
            <a:endParaRPr lang="en-US" sz="1440" dirty="0"/>
          </a:p>
        </p:txBody>
      </p:sp>
      <p:sp>
        <p:nvSpPr>
          <p:cNvPr id="3" name="Text 1"/>
          <p:cNvSpPr/>
          <p:nvPr/>
        </p:nvSpPr>
        <p:spPr>
          <a:xfrm>
            <a:off x="2389151" y="1975030"/>
            <a:ext cx="6294179" cy="731520"/>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880" b="1" dirty="0">
                <a:solidFill>
                  <a:srgbClr val="374D87"/>
                </a:solidFill>
                <a:latin typeface="Microsoft Yahei" pitchFamily="34" charset="0"/>
                <a:ea typeface="Microsoft Yahei" pitchFamily="34" charset="-122"/>
                <a:cs typeface="Microsoft Yahei" pitchFamily="34" charset="-120"/>
              </a:rPr>
              <a:t>网络科学的未来展望</a:t>
            </a:r>
            <a:endParaRPr lang="en-US" sz="144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340164" y="100584"/>
            <a:ext cx="8509698" cy="676656"/>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592" b="1" dirty="0">
                <a:solidFill>
                  <a:srgbClr val="152A62"/>
                </a:solidFill>
                <a:latin typeface="Microsoft Yahei" pitchFamily="34" charset="0"/>
                <a:ea typeface="Microsoft Yahei" pitchFamily="34" charset="-122"/>
                <a:cs typeface="Microsoft Yahei" pitchFamily="34" charset="-120"/>
              </a:rPr>
              <a:t>复杂性科学的世纪</a:t>
            </a:r>
            <a:endParaRPr lang="en-US" sz="1440" dirty="0"/>
          </a:p>
        </p:txBody>
      </p:sp>
      <p:sp>
        <p:nvSpPr>
          <p:cNvPr id="3" name="Shape 1"/>
          <p:cNvSpPr/>
          <p:nvPr/>
        </p:nvSpPr>
        <p:spPr>
          <a:xfrm>
            <a:off x="801601" y="1138322"/>
            <a:ext cx="528891" cy="391522"/>
          </a:xfrm>
          <a:custGeom>
            <a:avLst/>
            <a:gdLst/>
            <a:ahLst/>
            <a:cxnLst/>
            <a:rect l="l" t="t" r="r" b="b"/>
            <a:pathLst>
              <a:path w="528891" h="391522">
                <a:moveTo>
                  <a:pt x="0" y="0"/>
                </a:moveTo>
                <a:moveTo>
                  <a:pt x="0" y="0"/>
                </a:moveTo>
                <a:lnTo>
                  <a:pt x="528891" y="0"/>
                </a:lnTo>
                <a:lnTo>
                  <a:pt x="528891" y="391522"/>
                </a:lnTo>
                <a:lnTo>
                  <a:pt x="0" y="391522"/>
                </a:lnTo>
                <a:close/>
              </a:path>
            </a:pathLst>
          </a:custGeom>
          <a:solidFill>
            <a:srgbClr val="0084FF"/>
          </a:solidFill>
          <a:ln/>
        </p:spPr>
      </p:sp>
      <p:sp>
        <p:nvSpPr>
          <p:cNvPr id="4" name="Shape 2"/>
          <p:cNvSpPr/>
          <p:nvPr/>
        </p:nvSpPr>
        <p:spPr>
          <a:xfrm>
            <a:off x="1330124" y="1132915"/>
            <a:ext cx="2944368" cy="1645920"/>
          </a:xfrm>
          <a:custGeom>
            <a:avLst/>
            <a:gdLst/>
            <a:ahLst/>
            <a:cxnLst/>
            <a:rect l="l" t="t" r="r" b="b"/>
            <a:pathLst>
              <a:path w="2944368" h="1645920">
                <a:moveTo>
                  <a:pt x="0" y="0"/>
                </a:moveTo>
                <a:moveTo>
                  <a:pt x="0" y="0"/>
                </a:moveTo>
                <a:lnTo>
                  <a:pt x="2944368" y="0"/>
                </a:lnTo>
                <a:lnTo>
                  <a:pt x="2944368" y="1645920"/>
                </a:lnTo>
                <a:lnTo>
                  <a:pt x="0" y="1645920"/>
                </a:lnTo>
                <a:close/>
              </a:path>
            </a:pathLst>
          </a:custGeom>
          <a:solidFill>
            <a:srgbClr val="0084FF">
              <a:alpha val="10000"/>
            </a:srgbClr>
          </a:solidFill>
          <a:ln/>
        </p:spPr>
      </p:sp>
      <p:sp>
        <p:nvSpPr>
          <p:cNvPr id="5" name="Shape 3"/>
          <p:cNvSpPr/>
          <p:nvPr/>
        </p:nvSpPr>
        <p:spPr>
          <a:xfrm>
            <a:off x="5495514" y="1529844"/>
            <a:ext cx="2944368" cy="1645920"/>
          </a:xfrm>
          <a:custGeom>
            <a:avLst/>
            <a:gdLst/>
            <a:ahLst/>
            <a:cxnLst/>
            <a:rect l="l" t="t" r="r" b="b"/>
            <a:pathLst>
              <a:path w="2944368" h="1645920">
                <a:moveTo>
                  <a:pt x="0" y="0"/>
                </a:moveTo>
                <a:moveTo>
                  <a:pt x="0" y="0"/>
                </a:moveTo>
                <a:lnTo>
                  <a:pt x="2944368" y="0"/>
                </a:lnTo>
                <a:lnTo>
                  <a:pt x="2944368" y="1645920"/>
                </a:lnTo>
                <a:lnTo>
                  <a:pt x="0" y="1645920"/>
                </a:lnTo>
                <a:close/>
              </a:path>
            </a:pathLst>
          </a:custGeom>
          <a:solidFill>
            <a:srgbClr val="0084FF">
              <a:alpha val="10000"/>
            </a:srgbClr>
          </a:solidFill>
          <a:ln/>
        </p:spPr>
      </p:sp>
      <p:sp>
        <p:nvSpPr>
          <p:cNvPr id="6" name="Shape 4"/>
          <p:cNvSpPr/>
          <p:nvPr/>
        </p:nvSpPr>
        <p:spPr>
          <a:xfrm>
            <a:off x="2206032" y="3066458"/>
            <a:ext cx="2944368" cy="1645920"/>
          </a:xfrm>
          <a:custGeom>
            <a:avLst/>
            <a:gdLst/>
            <a:ahLst/>
            <a:cxnLst/>
            <a:rect l="l" t="t" r="r" b="b"/>
            <a:pathLst>
              <a:path w="2944368" h="1645920">
                <a:moveTo>
                  <a:pt x="0" y="0"/>
                </a:moveTo>
                <a:moveTo>
                  <a:pt x="0" y="0"/>
                </a:moveTo>
                <a:lnTo>
                  <a:pt x="2944368" y="0"/>
                </a:lnTo>
                <a:lnTo>
                  <a:pt x="2944368" y="1645920"/>
                </a:lnTo>
                <a:lnTo>
                  <a:pt x="0" y="1645920"/>
                </a:lnTo>
                <a:close/>
              </a:path>
            </a:pathLst>
          </a:custGeom>
          <a:solidFill>
            <a:srgbClr val="0084FF">
              <a:alpha val="10000"/>
            </a:srgbClr>
          </a:solidFill>
          <a:ln/>
        </p:spPr>
      </p:sp>
      <p:sp>
        <p:nvSpPr>
          <p:cNvPr id="7" name="Text 5"/>
          <p:cNvSpPr/>
          <p:nvPr/>
        </p:nvSpPr>
        <p:spPr>
          <a:xfrm>
            <a:off x="703661" y="1129178"/>
            <a:ext cx="688194" cy="40233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FFFFFF"/>
                </a:solidFill>
                <a:latin typeface="Microsoft Yahei" pitchFamily="34" charset="0"/>
                <a:ea typeface="Microsoft Yahei" pitchFamily="34" charset="-122"/>
                <a:cs typeface="Microsoft Yahei" pitchFamily="34" charset="-120"/>
              </a:rPr>
              <a:t>01</a:t>
            </a:r>
            <a:endParaRPr lang="en-US" sz="1440" dirty="0"/>
          </a:p>
        </p:txBody>
      </p:sp>
      <p:sp>
        <p:nvSpPr>
          <p:cNvPr id="8" name="Text 6"/>
          <p:cNvSpPr/>
          <p:nvPr/>
        </p:nvSpPr>
        <p:spPr>
          <a:xfrm>
            <a:off x="1330491" y="1187779"/>
            <a:ext cx="2944001" cy="402336"/>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网络科学的发展</a:t>
            </a:r>
            <a:endParaRPr lang="en-US" sz="1440" dirty="0"/>
          </a:p>
        </p:txBody>
      </p:sp>
      <p:sp>
        <p:nvSpPr>
          <p:cNvPr id="9" name="Text 7"/>
          <p:cNvSpPr/>
          <p:nvPr/>
        </p:nvSpPr>
        <p:spPr>
          <a:xfrm>
            <a:off x="1330491" y="1489531"/>
            <a:ext cx="2944368" cy="1024128"/>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网络科学作为复杂性科学的一个分支，通过研究网络的结构、动态和功能，为理解和描述复杂系统提供了新的语言和工具。这一领域的发展极大地推动了对复杂系统行为的理解。</a:t>
            </a:r>
            <a:endParaRPr lang="en-US" sz="1440" dirty="0"/>
          </a:p>
        </p:txBody>
      </p:sp>
      <p:sp>
        <p:nvSpPr>
          <p:cNvPr id="10" name="Text 8"/>
          <p:cNvSpPr/>
          <p:nvPr/>
        </p:nvSpPr>
        <p:spPr>
          <a:xfrm>
            <a:off x="5495971" y="1584691"/>
            <a:ext cx="2944368" cy="402336"/>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网络的动态过程与演化机制</a:t>
            </a:r>
            <a:endParaRPr lang="en-US" sz="1440" dirty="0"/>
          </a:p>
        </p:txBody>
      </p:sp>
      <p:sp>
        <p:nvSpPr>
          <p:cNvPr id="11" name="Text 9"/>
          <p:cNvSpPr/>
          <p:nvPr/>
        </p:nvSpPr>
        <p:spPr>
          <a:xfrm>
            <a:off x="5495514" y="1886460"/>
            <a:ext cx="2944368" cy="1024128"/>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未来的研究方向将深入探索网络的动态过程和演化机制，包括网络如何随时间变化、如何响应外部干扰以及网络结构的变化如何影响其功能等关键问题。</a:t>
            </a:r>
            <a:endParaRPr lang="en-US" sz="1440" dirty="0"/>
          </a:p>
        </p:txBody>
      </p:sp>
      <p:sp>
        <p:nvSpPr>
          <p:cNvPr id="12" name="Text 10"/>
          <p:cNvSpPr/>
          <p:nvPr/>
        </p:nvSpPr>
        <p:spPr>
          <a:xfrm>
            <a:off x="2206075" y="3120882"/>
            <a:ext cx="2944001" cy="402336"/>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网络科学在多领域的应用前景</a:t>
            </a:r>
            <a:endParaRPr lang="en-US" sz="1440" dirty="0"/>
          </a:p>
        </p:txBody>
      </p:sp>
      <p:sp>
        <p:nvSpPr>
          <p:cNvPr id="13" name="Text 11"/>
          <p:cNvSpPr/>
          <p:nvPr/>
        </p:nvSpPr>
        <p:spPr>
          <a:xfrm>
            <a:off x="2206075" y="3422634"/>
            <a:ext cx="2944368" cy="1024128"/>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网络科学有望在生物学、社会学、经济学等多个领域带来革命性的进展。通过网络科学的研究，我们可以更好地理解复杂系统的组织原则和演化规律，为未来的科学研究和技术发展奠定基础。</a:t>
            </a:r>
            <a:endParaRPr lang="en-US" sz="1440" dirty="0"/>
          </a:p>
        </p:txBody>
      </p:sp>
      <p:sp>
        <p:nvSpPr>
          <p:cNvPr id="14" name="Shape 12"/>
          <p:cNvSpPr/>
          <p:nvPr/>
        </p:nvSpPr>
        <p:spPr>
          <a:xfrm>
            <a:off x="1677184" y="3071780"/>
            <a:ext cx="528891" cy="391522"/>
          </a:xfrm>
          <a:custGeom>
            <a:avLst/>
            <a:gdLst/>
            <a:ahLst/>
            <a:cxnLst/>
            <a:rect l="l" t="t" r="r" b="b"/>
            <a:pathLst>
              <a:path w="528891" h="391522">
                <a:moveTo>
                  <a:pt x="0" y="0"/>
                </a:moveTo>
                <a:moveTo>
                  <a:pt x="0" y="0"/>
                </a:moveTo>
                <a:lnTo>
                  <a:pt x="528891" y="0"/>
                </a:lnTo>
                <a:lnTo>
                  <a:pt x="528891" y="391522"/>
                </a:lnTo>
                <a:lnTo>
                  <a:pt x="0" y="391522"/>
                </a:lnTo>
                <a:close/>
              </a:path>
            </a:pathLst>
          </a:custGeom>
          <a:solidFill>
            <a:srgbClr val="0084FF"/>
          </a:solidFill>
          <a:ln/>
        </p:spPr>
      </p:sp>
      <p:sp>
        <p:nvSpPr>
          <p:cNvPr id="15" name="Text 13"/>
          <p:cNvSpPr/>
          <p:nvPr/>
        </p:nvSpPr>
        <p:spPr>
          <a:xfrm>
            <a:off x="1604032" y="3066373"/>
            <a:ext cx="650309" cy="40233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FFFFFF"/>
                </a:solidFill>
                <a:latin typeface="Microsoft Yahei" pitchFamily="34" charset="0"/>
                <a:ea typeface="Microsoft Yahei" pitchFamily="34" charset="-122"/>
                <a:cs typeface="Microsoft Yahei" pitchFamily="34" charset="-120"/>
              </a:rPr>
              <a:t>02</a:t>
            </a:r>
            <a:endParaRPr lang="en-US" sz="1440" dirty="0"/>
          </a:p>
        </p:txBody>
      </p:sp>
      <p:sp>
        <p:nvSpPr>
          <p:cNvPr id="16" name="Shape 14"/>
          <p:cNvSpPr/>
          <p:nvPr/>
        </p:nvSpPr>
        <p:spPr>
          <a:xfrm>
            <a:off x="4966302" y="1535251"/>
            <a:ext cx="528891" cy="391522"/>
          </a:xfrm>
          <a:custGeom>
            <a:avLst/>
            <a:gdLst/>
            <a:ahLst/>
            <a:cxnLst/>
            <a:rect l="l" t="t" r="r" b="b"/>
            <a:pathLst>
              <a:path w="528891" h="391522">
                <a:moveTo>
                  <a:pt x="0" y="0"/>
                </a:moveTo>
                <a:moveTo>
                  <a:pt x="0" y="0"/>
                </a:moveTo>
                <a:lnTo>
                  <a:pt x="528891" y="0"/>
                </a:lnTo>
                <a:lnTo>
                  <a:pt x="528891" y="391522"/>
                </a:lnTo>
                <a:lnTo>
                  <a:pt x="0" y="391522"/>
                </a:lnTo>
                <a:close/>
              </a:path>
            </a:pathLst>
          </a:custGeom>
          <a:solidFill>
            <a:srgbClr val="0084FF"/>
          </a:solidFill>
          <a:ln/>
        </p:spPr>
      </p:sp>
      <p:sp>
        <p:nvSpPr>
          <p:cNvPr id="17" name="Text 15"/>
          <p:cNvSpPr/>
          <p:nvPr/>
        </p:nvSpPr>
        <p:spPr>
          <a:xfrm>
            <a:off x="4847430" y="1529844"/>
            <a:ext cx="739524" cy="40233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FFFFFF"/>
                </a:solidFill>
                <a:latin typeface="Microsoft Yahei" pitchFamily="34" charset="0"/>
                <a:ea typeface="Microsoft Yahei" pitchFamily="34" charset="-122"/>
                <a:cs typeface="Microsoft Yahei" pitchFamily="34" charset="-120"/>
              </a:rPr>
              <a:t>03</a:t>
            </a:r>
            <a:endParaRPr lang="en-US" sz="144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340164" y="100584"/>
            <a:ext cx="8509698" cy="676656"/>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592" b="1" dirty="0">
                <a:solidFill>
                  <a:srgbClr val="152A62"/>
                </a:solidFill>
                <a:latin typeface="Microsoft Yahei" pitchFamily="34" charset="0"/>
                <a:ea typeface="Microsoft Yahei" pitchFamily="34" charset="-122"/>
                <a:cs typeface="Microsoft Yahei" pitchFamily="34" charset="-120"/>
              </a:rPr>
              <a:t>网络科学的挑战</a:t>
            </a:r>
            <a:endParaRPr lang="en-US" sz="1440" dirty="0"/>
          </a:p>
        </p:txBody>
      </p:sp>
      <p:pic>
        <p:nvPicPr>
          <p:cNvPr id="3" name="Image 0" descr="https://sgw-dx.xf-yun.com/api/v1/sparkdesk/_1733374836690b408356b0e404c3891337ee34282c61c.jpg?authorization=c2ltcGxlLWp3dCBhaz1zcGFya2Rlc2s4MDAwMDAwMDAwMDE7ZXhwPTMzMTAxNzQ4MzY7YWxnbz1obWFjLXNoYTI1NjtzaWc9YXBIL0ZOU1F1ZDdsYUxML3ZhMS9kS2RtZm9ySE5kM0hVYmRhcTMyd0Y4dz0=&amp;x_location=7YfmxI7B7uKO7jlRxIftd60XgLD=">    </p:cNvPr>
          <p:cNvPicPr>
            <a:picLocks noChangeAspect="1"/>
          </p:cNvPicPr>
          <p:nvPr/>
        </p:nvPicPr>
        <p:blipFill>
          <a:blip r:embed="rId2"/>
          <a:srcRect l="0" r="0" t="0" b="0"/>
          <a:stretch/>
        </p:blipFill>
        <p:spPr>
          <a:xfrm>
            <a:off x="505361" y="2984626"/>
            <a:ext cx="2516140" cy="1415329"/>
          </a:xfrm>
          <a:prstGeom prst="rect">
            <a:avLst/>
          </a:prstGeom>
        </p:spPr>
      </p:pic>
      <p:sp>
        <p:nvSpPr>
          <p:cNvPr id="4" name="Text 1"/>
          <p:cNvSpPr/>
          <p:nvPr/>
        </p:nvSpPr>
        <p:spPr>
          <a:xfrm>
            <a:off x="455940" y="954523"/>
            <a:ext cx="2614983" cy="44805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647AB4"/>
                </a:solidFill>
                <a:latin typeface="Microsoft Yahei" pitchFamily="34" charset="0"/>
                <a:ea typeface="Microsoft Yahei" pitchFamily="34" charset="-122"/>
                <a:cs typeface="Microsoft Yahei" pitchFamily="34" charset="-120"/>
              </a:rPr>
              <a:t>处理大规模网络数据</a:t>
            </a:r>
            <a:endParaRPr lang="en-US" sz="1440" dirty="0"/>
          </a:p>
        </p:txBody>
      </p:sp>
      <p:sp>
        <p:nvSpPr>
          <p:cNvPr id="5" name="Text 2"/>
          <p:cNvSpPr/>
          <p:nvPr/>
        </p:nvSpPr>
        <p:spPr>
          <a:xfrm>
            <a:off x="3247889" y="1500390"/>
            <a:ext cx="2614983"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网络的动态变化是一个复杂的课题，如何建模网络的动态变化成为了一个重要的挑战。未来的研究需要结合数学、物理和计算机科学等领域的知识，开发新的模型和方法。</a:t>
            </a:r>
            <a:endParaRPr lang="en-US" sz="1440" dirty="0"/>
          </a:p>
        </p:txBody>
      </p:sp>
      <p:pic>
        <p:nvPicPr>
          <p:cNvPr id="6" name="Image 1" descr="https://sgw-dx.xf-yun.com/api/v1/sparkdesk/_17333748395733b6078a15cb945afb15c16ad390166c5.jpg?authorization=c2ltcGxlLWp3dCBhaz1zcGFya2Rlc2s4MDAwMDAwMDAwMDE7ZXhwPTMzMTAxNzQ4Mzk7YWxnbz1obWFjLXNoYTI1NjtzaWc9cnAvb2kwOEVBK1hiTEIyM3FqZWZEMlRIa28zOTdWcVlCdEZxUmM3NWhiND0=&amp;x_location=7YfmxI7B7uKO7jlRxIftd60XgLD=">    </p:cNvPr>
          <p:cNvPicPr>
            <a:picLocks noChangeAspect="1"/>
          </p:cNvPicPr>
          <p:nvPr/>
        </p:nvPicPr>
        <p:blipFill>
          <a:blip r:embed="rId3"/>
          <a:srcRect l="154" r="154" t="0" b="0"/>
          <a:stretch/>
        </p:blipFill>
        <p:spPr>
          <a:xfrm>
            <a:off x="3297311" y="2984626"/>
            <a:ext cx="2516140" cy="1415329"/>
          </a:xfrm>
          <a:prstGeom prst="rect">
            <a:avLst/>
          </a:prstGeom>
        </p:spPr>
      </p:pic>
      <p:sp>
        <p:nvSpPr>
          <p:cNvPr id="7" name="Text 3"/>
          <p:cNvSpPr/>
          <p:nvPr/>
        </p:nvSpPr>
        <p:spPr>
          <a:xfrm>
            <a:off x="3247889" y="954523"/>
            <a:ext cx="2614983" cy="44805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647AB4"/>
                </a:solidFill>
                <a:latin typeface="Microsoft Yahei" pitchFamily="34" charset="0"/>
                <a:ea typeface="Microsoft Yahei" pitchFamily="34" charset="-122"/>
                <a:cs typeface="Microsoft Yahei" pitchFamily="34" charset="-120"/>
              </a:rPr>
              <a:t>建模网络的动态变化</a:t>
            </a:r>
            <a:endParaRPr lang="en-US" sz="1440" dirty="0"/>
          </a:p>
        </p:txBody>
      </p:sp>
      <p:sp>
        <p:nvSpPr>
          <p:cNvPr id="8" name="Text 4"/>
          <p:cNvSpPr/>
          <p:nvPr/>
        </p:nvSpPr>
        <p:spPr>
          <a:xfrm>
            <a:off x="6031158" y="1500390"/>
            <a:ext cx="2656902"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网络科学的最终目标是建立一个统一的复杂性理论，解释从微观到宏观的各种复杂现象。这一理论将为复杂性科学的发展提供新的视角和方法。</a:t>
            </a:r>
            <a:endParaRPr lang="en-US" sz="1440" dirty="0"/>
          </a:p>
        </p:txBody>
      </p:sp>
      <p:pic>
        <p:nvPicPr>
          <p:cNvPr id="9" name="Image 2" descr="https://sgw-dx.xf-yun.com/api/v1/sparkdesk/_17333748425222e696dc2686f49f2a8f4b5153fc99056.jpg?authorization=c2ltcGxlLWp3dCBhaz1zcGFya2Rlc2s4MDAwMDAwMDAwMDE7ZXhwPTMzMTAxNzQ4NDI7YWxnbz1obWFjLXNoYTI1NjtzaWc9cFlkS0cxY21ORXBKU0FpNGhiWjhqT2xsSzA5WDEzQVZQN25UOTFOMFUyVT0=&amp;x_location=7YfmxI7B7uKO7jlRxIftd60XgLD=">    </p:cNvPr>
          <p:cNvPicPr>
            <a:picLocks noChangeAspect="1"/>
          </p:cNvPicPr>
          <p:nvPr/>
        </p:nvPicPr>
        <p:blipFill>
          <a:blip r:embed="rId4"/>
          <a:srcRect l="154" r="154" t="0" b="0"/>
          <a:stretch/>
        </p:blipFill>
        <p:spPr>
          <a:xfrm>
            <a:off x="6101539" y="2984626"/>
            <a:ext cx="2516140" cy="1415329"/>
          </a:xfrm>
          <a:prstGeom prst="rect">
            <a:avLst/>
          </a:prstGeom>
        </p:spPr>
      </p:pic>
      <p:sp>
        <p:nvSpPr>
          <p:cNvPr id="10" name="Text 5"/>
          <p:cNvSpPr/>
          <p:nvPr/>
        </p:nvSpPr>
        <p:spPr>
          <a:xfrm>
            <a:off x="6031158" y="954523"/>
            <a:ext cx="2656902" cy="44805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647AB4"/>
                </a:solidFill>
                <a:latin typeface="Microsoft Yahei" pitchFamily="34" charset="0"/>
                <a:ea typeface="Microsoft Yahei" pitchFamily="34" charset="-122"/>
                <a:cs typeface="Microsoft Yahei" pitchFamily="34" charset="-120"/>
              </a:rPr>
              <a:t>建立统一的复杂性理论</a:t>
            </a:r>
            <a:endParaRPr lang="en-US" sz="1440" dirty="0"/>
          </a:p>
        </p:txBody>
      </p:sp>
      <p:sp>
        <p:nvSpPr>
          <p:cNvPr id="11" name="Text 6"/>
          <p:cNvSpPr/>
          <p:nvPr/>
        </p:nvSpPr>
        <p:spPr>
          <a:xfrm>
            <a:off x="455940" y="1500390"/>
            <a:ext cx="2614983"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随着网络数据的爆炸性增长，如何高效地处理和分析这些数据成为了一个重大挑战。未来的研究需要开发新的算法和工具，以应对这一挑战。</a:t>
            </a:r>
            <a:endParaRPr lang="en-US" sz="144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1234639" y="2066470"/>
            <a:ext cx="741298" cy="548640"/>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2880" b="1" dirty="0">
                <a:solidFill>
                  <a:srgbClr val="374D87"/>
                </a:solidFill>
                <a:latin typeface="Microsoft Yahei" pitchFamily="34" charset="0"/>
                <a:ea typeface="Microsoft Yahei" pitchFamily="34" charset="-122"/>
                <a:cs typeface="Microsoft Yahei" pitchFamily="34" charset="-120"/>
              </a:rPr>
              <a:t>05</a:t>
            </a:r>
            <a:endParaRPr lang="en-US" sz="1440" dirty="0"/>
          </a:p>
        </p:txBody>
      </p:sp>
      <p:sp>
        <p:nvSpPr>
          <p:cNvPr id="3" name="Text 1"/>
          <p:cNvSpPr/>
          <p:nvPr/>
        </p:nvSpPr>
        <p:spPr>
          <a:xfrm>
            <a:off x="2389151" y="1975030"/>
            <a:ext cx="6294179" cy="731520"/>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880" b="1" dirty="0">
                <a:solidFill>
                  <a:srgbClr val="374D87"/>
                </a:solidFill>
                <a:latin typeface="Microsoft Yahei" pitchFamily="34" charset="0"/>
                <a:ea typeface="Microsoft Yahei" pitchFamily="34" charset="-122"/>
                <a:cs typeface="Microsoft Yahei" pitchFamily="34" charset="-120"/>
              </a:rPr>
              <a:t>结论</a:t>
            </a:r>
            <a:endParaRPr lang="en-US" sz="144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340164" y="100584"/>
            <a:ext cx="8509698" cy="676656"/>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592" b="1" dirty="0">
                <a:solidFill>
                  <a:srgbClr val="152A62"/>
                </a:solidFill>
                <a:latin typeface="Microsoft Yahei" pitchFamily="34" charset="0"/>
                <a:ea typeface="Microsoft Yahei" pitchFamily="34" charset="-122"/>
                <a:cs typeface="Microsoft Yahei" pitchFamily="34" charset="-120"/>
              </a:rPr>
              <a:t>网络科学的意义</a:t>
            </a:r>
            <a:endParaRPr lang="en-US" sz="1440" dirty="0"/>
          </a:p>
        </p:txBody>
      </p:sp>
      <p:sp>
        <p:nvSpPr>
          <p:cNvPr id="3" name="Shape 1"/>
          <p:cNvSpPr/>
          <p:nvPr/>
        </p:nvSpPr>
        <p:spPr>
          <a:xfrm>
            <a:off x="640994" y="1792041"/>
            <a:ext cx="2487168" cy="2332625"/>
          </a:xfrm>
          <a:custGeom>
            <a:avLst/>
            <a:gdLst/>
            <a:ahLst/>
            <a:cxnLst/>
            <a:rect l="l" t="t" r="r" b="b"/>
            <a:pathLst>
              <a:path w="2487168" h="2332625">
                <a:moveTo>
                  <a:pt x="260604" y="0"/>
                </a:moveTo>
                <a:moveTo>
                  <a:pt x="260604" y="0"/>
                </a:moveTo>
                <a:lnTo>
                  <a:pt x="2226564" y="0"/>
                </a:lnTo>
                <a:quadBezTo>
                  <a:pt x="2487168" y="0"/>
                  <a:pt x="2487168" y="291578"/>
                </a:quadBezTo>
                <a:lnTo>
                  <a:pt x="2487168" y="2041047"/>
                </a:lnTo>
                <a:quadBezTo>
                  <a:pt x="2487168" y="2332625"/>
                  <a:pt x="2226564" y="2332625"/>
                </a:quadBezTo>
                <a:lnTo>
                  <a:pt x="260604" y="2332625"/>
                </a:lnTo>
                <a:quadBezTo>
                  <a:pt x="0" y="2332625"/>
                  <a:pt x="0" y="2041047"/>
                </a:quadBezTo>
                <a:lnTo>
                  <a:pt x="0" y="291578"/>
                </a:lnTo>
                <a:quadBezTo>
                  <a:pt x="0" y="0"/>
                  <a:pt x="260604" y="0"/>
                </a:quadBezTo>
                <a:close/>
              </a:path>
            </a:pathLst>
          </a:custGeom>
          <a:solidFill>
            <a:srgbClr val="0084FF">
              <a:alpha val="10000"/>
            </a:srgbClr>
          </a:solidFill>
          <a:ln/>
        </p:spPr>
      </p:sp>
      <p:sp>
        <p:nvSpPr>
          <p:cNvPr id="4" name="Shape 2"/>
          <p:cNvSpPr/>
          <p:nvPr/>
        </p:nvSpPr>
        <p:spPr>
          <a:xfrm>
            <a:off x="1066906" y="1534826"/>
            <a:ext cx="530506" cy="257215"/>
          </a:xfrm>
          <a:custGeom>
            <a:avLst/>
            <a:gdLst/>
            <a:ahLst/>
            <a:cxnLst/>
            <a:rect l="l" t="t" r="r" b="b"/>
            <a:pathLst>
              <a:path w="530506" h="257215">
                <a:moveTo>
                  <a:pt x="265253" y="0"/>
                </a:moveTo>
                <a:moveTo>
                  <a:pt x="265253" y="0"/>
                </a:moveTo>
                <a:lnTo>
                  <a:pt x="0" y="257215"/>
                </a:lnTo>
                <a:lnTo>
                  <a:pt x="530506" y="257215"/>
                </a:lnTo>
                <a:close/>
              </a:path>
            </a:pathLst>
          </a:custGeom>
          <a:solidFill>
            <a:srgbClr val="0084FF">
              <a:alpha val="10000"/>
            </a:srgbClr>
          </a:solidFill>
          <a:ln/>
        </p:spPr>
      </p:sp>
      <p:sp>
        <p:nvSpPr>
          <p:cNvPr id="5" name="Shape 3"/>
          <p:cNvSpPr/>
          <p:nvPr/>
        </p:nvSpPr>
        <p:spPr>
          <a:xfrm>
            <a:off x="640994" y="1018720"/>
            <a:ext cx="426013" cy="426013"/>
          </a:xfrm>
          <a:custGeom>
            <a:avLst/>
            <a:gdLst/>
            <a:ahLst/>
            <a:cxnLst/>
            <a:rect l="l" t="t" r="r" b="b"/>
            <a:pathLst>
              <a:path w="426013" h="426013">
                <a:moveTo>
                  <a:pt x="213006" y="0"/>
                </a:moveTo>
                <a:moveTo>
                  <a:pt x="213006" y="0"/>
                </a:moveTo>
                <a:cubicBezTo>
                  <a:pt x="330568" y="0"/>
                  <a:pt x="426013" y="95445"/>
                  <a:pt x="426013" y="213006"/>
                </a:cubicBezTo>
                <a:cubicBezTo>
                  <a:pt x="426013" y="330568"/>
                  <a:pt x="330568" y="426013"/>
                  <a:pt x="213006" y="426013"/>
                </a:cubicBezTo>
                <a:cubicBezTo>
                  <a:pt x="95445" y="426013"/>
                  <a:pt x="0" y="330568"/>
                  <a:pt x="0" y="213006"/>
                </a:cubicBezTo>
                <a:cubicBezTo>
                  <a:pt x="0" y="95445"/>
                  <a:pt x="95445" y="0"/>
                  <a:pt x="213006" y="0"/>
                </a:cubicBezTo>
                <a:close/>
              </a:path>
            </a:pathLst>
          </a:custGeom>
          <a:solidFill>
            <a:srgbClr val="0084FF"/>
          </a:solidFill>
          <a:ln/>
        </p:spPr>
      </p:sp>
      <p:sp>
        <p:nvSpPr>
          <p:cNvPr id="6" name="Shape 4"/>
          <p:cNvSpPr/>
          <p:nvPr/>
        </p:nvSpPr>
        <p:spPr>
          <a:xfrm>
            <a:off x="1589475" y="1289285"/>
            <a:ext cx="1334304" cy="0"/>
          </a:xfrm>
          <a:custGeom>
            <a:avLst/>
            <a:gdLst/>
            <a:ahLst/>
            <a:cxnLst/>
            <a:rect l="l" t="t" r="r" b="b"/>
            <a:pathLst>
              <a:path w="1334304" h="0">
                <a:moveTo>
                  <a:pt x="0" y="0"/>
                </a:moveTo>
                <a:moveTo>
                  <a:pt x="0" y="0"/>
                </a:moveTo>
                <a:lnTo>
                  <a:pt x="1334304" y="0"/>
                </a:lnTo>
              </a:path>
            </a:pathLst>
          </a:custGeom>
          <a:noFill/>
          <a:ln w="19050">
            <a:solidFill>
              <a:srgbClr val="374D87"/>
            </a:solidFill>
            <a:prstDash val="solid"/>
            <a:headEnd type="none"/>
            <a:tailEnd type="arrow"/>
          </a:ln>
        </p:spPr>
      </p:sp>
      <p:sp>
        <p:nvSpPr>
          <p:cNvPr id="7" name="Text 5"/>
          <p:cNvSpPr/>
          <p:nvPr/>
        </p:nvSpPr>
        <p:spPr>
          <a:xfrm>
            <a:off x="686714" y="1938345"/>
            <a:ext cx="2395728" cy="40233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观察复杂系统的新视角</a:t>
            </a:r>
            <a:endParaRPr lang="en-US" sz="1440" dirty="0"/>
          </a:p>
        </p:txBody>
      </p:sp>
      <p:sp>
        <p:nvSpPr>
          <p:cNvPr id="8" name="Shape 6"/>
          <p:cNvSpPr/>
          <p:nvPr/>
        </p:nvSpPr>
        <p:spPr>
          <a:xfrm>
            <a:off x="3339389" y="1792041"/>
            <a:ext cx="2487168" cy="2332625"/>
          </a:xfrm>
          <a:custGeom>
            <a:avLst/>
            <a:gdLst/>
            <a:ahLst/>
            <a:cxnLst/>
            <a:rect l="l" t="t" r="r" b="b"/>
            <a:pathLst>
              <a:path w="2487168" h="2332625">
                <a:moveTo>
                  <a:pt x="260604" y="0"/>
                </a:moveTo>
                <a:moveTo>
                  <a:pt x="260604" y="0"/>
                </a:moveTo>
                <a:lnTo>
                  <a:pt x="2226564" y="0"/>
                </a:lnTo>
                <a:quadBezTo>
                  <a:pt x="2487168" y="0"/>
                  <a:pt x="2487168" y="291578"/>
                </a:quadBezTo>
                <a:lnTo>
                  <a:pt x="2487168" y="2041047"/>
                </a:lnTo>
                <a:quadBezTo>
                  <a:pt x="2487168" y="2332625"/>
                  <a:pt x="2226564" y="2332625"/>
                </a:quadBezTo>
                <a:lnTo>
                  <a:pt x="260604" y="2332625"/>
                </a:lnTo>
                <a:quadBezTo>
                  <a:pt x="0" y="2332625"/>
                  <a:pt x="0" y="2041047"/>
                </a:quadBezTo>
                <a:lnTo>
                  <a:pt x="0" y="291578"/>
                </a:lnTo>
                <a:quadBezTo>
                  <a:pt x="0" y="0"/>
                  <a:pt x="260604" y="0"/>
                </a:quadBezTo>
                <a:close/>
              </a:path>
            </a:pathLst>
          </a:custGeom>
          <a:solidFill>
            <a:srgbClr val="0084FF">
              <a:alpha val="10000"/>
            </a:srgbClr>
          </a:solidFill>
          <a:ln/>
        </p:spPr>
      </p:sp>
      <p:sp>
        <p:nvSpPr>
          <p:cNvPr id="9" name="Shape 7"/>
          <p:cNvSpPr/>
          <p:nvPr/>
        </p:nvSpPr>
        <p:spPr>
          <a:xfrm>
            <a:off x="6015838" y="1792155"/>
            <a:ext cx="2487168" cy="2332625"/>
          </a:xfrm>
          <a:custGeom>
            <a:avLst/>
            <a:gdLst/>
            <a:ahLst/>
            <a:cxnLst/>
            <a:rect l="l" t="t" r="r" b="b"/>
            <a:pathLst>
              <a:path w="2487168" h="2332625">
                <a:moveTo>
                  <a:pt x="260604" y="0"/>
                </a:moveTo>
                <a:moveTo>
                  <a:pt x="260604" y="0"/>
                </a:moveTo>
                <a:lnTo>
                  <a:pt x="2226564" y="0"/>
                </a:lnTo>
                <a:quadBezTo>
                  <a:pt x="2487168" y="0"/>
                  <a:pt x="2487168" y="291578"/>
                </a:quadBezTo>
                <a:lnTo>
                  <a:pt x="2487168" y="2041047"/>
                </a:lnTo>
                <a:quadBezTo>
                  <a:pt x="2487168" y="2332625"/>
                  <a:pt x="2226564" y="2332625"/>
                </a:quadBezTo>
                <a:lnTo>
                  <a:pt x="260604" y="2332625"/>
                </a:lnTo>
                <a:quadBezTo>
                  <a:pt x="0" y="2332625"/>
                  <a:pt x="0" y="2041047"/>
                </a:quadBezTo>
                <a:lnTo>
                  <a:pt x="0" y="291578"/>
                </a:lnTo>
                <a:quadBezTo>
                  <a:pt x="0" y="0"/>
                  <a:pt x="260604" y="0"/>
                </a:quadBezTo>
                <a:close/>
              </a:path>
            </a:pathLst>
          </a:custGeom>
          <a:solidFill>
            <a:srgbClr val="0084FF">
              <a:alpha val="10000"/>
            </a:srgbClr>
          </a:solidFill>
          <a:ln/>
        </p:spPr>
      </p:sp>
      <p:sp>
        <p:nvSpPr>
          <p:cNvPr id="10" name="Text 8"/>
          <p:cNvSpPr/>
          <p:nvPr/>
        </p:nvSpPr>
        <p:spPr>
          <a:xfrm>
            <a:off x="750722" y="2340681"/>
            <a:ext cx="2267712"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网络科学为我们提供了一种全新的视角来观察和理解从细胞到社会、从互联网到经济系统的复杂系统，揭示了这些系统内部的组织原则和演化规律。</a:t>
            </a:r>
            <a:endParaRPr lang="en-US" sz="1440" dirty="0"/>
          </a:p>
        </p:txBody>
      </p:sp>
      <p:sp>
        <p:nvSpPr>
          <p:cNvPr id="11" name="Text 9"/>
          <p:cNvSpPr/>
          <p:nvPr/>
        </p:nvSpPr>
        <p:spPr>
          <a:xfrm>
            <a:off x="3385109" y="1938345"/>
            <a:ext cx="2395728" cy="40233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解决实际问题的有力工具</a:t>
            </a:r>
            <a:endParaRPr lang="en-US" sz="1440" dirty="0"/>
          </a:p>
        </p:txBody>
      </p:sp>
      <p:sp>
        <p:nvSpPr>
          <p:cNvPr id="12" name="Text 10"/>
          <p:cNvSpPr/>
          <p:nvPr/>
        </p:nvSpPr>
        <p:spPr>
          <a:xfrm>
            <a:off x="6061558" y="1938345"/>
            <a:ext cx="2395728" cy="40233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推动科学研究和技术发展</a:t>
            </a:r>
            <a:endParaRPr lang="en-US" sz="1440" dirty="0"/>
          </a:p>
        </p:txBody>
      </p:sp>
      <p:sp>
        <p:nvSpPr>
          <p:cNvPr id="13" name="Text 11"/>
          <p:cNvSpPr/>
          <p:nvPr/>
        </p:nvSpPr>
        <p:spPr>
          <a:xfrm>
            <a:off x="3449117" y="2340681"/>
            <a:ext cx="2267712"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网络科学不仅是一种理论框架，更是一种强大的工具，能够帮助我们解决智能交通系统设计、疾病传播控制等实际问题，对人类社会的发展产生深远影响。</a:t>
            </a:r>
            <a:endParaRPr lang="en-US" sz="1440" dirty="0"/>
          </a:p>
        </p:txBody>
      </p:sp>
      <p:sp>
        <p:nvSpPr>
          <p:cNvPr id="14" name="Text 12"/>
          <p:cNvSpPr/>
          <p:nvPr/>
        </p:nvSpPr>
        <p:spPr>
          <a:xfrm>
            <a:off x="6125566" y="2340681"/>
            <a:ext cx="2267712"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通过网络科学的深入研究，我们能够更好地理解复杂系统的运作机制，为未来的科学研究和技术发展提供坚实的理论基础和实践指导。</a:t>
            </a:r>
            <a:endParaRPr lang="en-US" sz="1440" dirty="0"/>
          </a:p>
        </p:txBody>
      </p:sp>
      <p:sp>
        <p:nvSpPr>
          <p:cNvPr id="15" name="Text 13"/>
          <p:cNvSpPr/>
          <p:nvPr/>
        </p:nvSpPr>
        <p:spPr>
          <a:xfrm>
            <a:off x="640994" y="1048069"/>
            <a:ext cx="679728" cy="365760"/>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440" b="1" dirty="0">
                <a:solidFill>
                  <a:srgbClr val="FFFFFF"/>
                </a:solidFill>
                <a:latin typeface="Microsoft Yahei" pitchFamily="34" charset="0"/>
                <a:ea typeface="Microsoft Yahei" pitchFamily="34" charset="-122"/>
                <a:cs typeface="Microsoft Yahei" pitchFamily="34" charset="-120"/>
              </a:rPr>
              <a:t>01</a:t>
            </a:r>
            <a:endParaRPr lang="en-US" sz="1440" dirty="0"/>
          </a:p>
        </p:txBody>
      </p:sp>
      <p:sp>
        <p:nvSpPr>
          <p:cNvPr id="16" name="Shape 14"/>
          <p:cNvSpPr/>
          <p:nvPr/>
        </p:nvSpPr>
        <p:spPr>
          <a:xfrm>
            <a:off x="3339835" y="1018720"/>
            <a:ext cx="426013" cy="426013"/>
          </a:xfrm>
          <a:custGeom>
            <a:avLst/>
            <a:gdLst/>
            <a:ahLst/>
            <a:cxnLst/>
            <a:rect l="l" t="t" r="r" b="b"/>
            <a:pathLst>
              <a:path w="426013" h="426013">
                <a:moveTo>
                  <a:pt x="213006" y="0"/>
                </a:moveTo>
                <a:moveTo>
                  <a:pt x="213006" y="0"/>
                </a:moveTo>
                <a:cubicBezTo>
                  <a:pt x="330568" y="0"/>
                  <a:pt x="426013" y="95445"/>
                  <a:pt x="426013" y="213006"/>
                </a:cubicBezTo>
                <a:cubicBezTo>
                  <a:pt x="426013" y="330568"/>
                  <a:pt x="330568" y="426013"/>
                  <a:pt x="213006" y="426013"/>
                </a:cubicBezTo>
                <a:cubicBezTo>
                  <a:pt x="95445" y="426013"/>
                  <a:pt x="0" y="330568"/>
                  <a:pt x="0" y="213006"/>
                </a:cubicBezTo>
                <a:cubicBezTo>
                  <a:pt x="0" y="95445"/>
                  <a:pt x="95445" y="0"/>
                  <a:pt x="213006" y="0"/>
                </a:cubicBezTo>
                <a:close/>
              </a:path>
            </a:pathLst>
          </a:custGeom>
          <a:solidFill>
            <a:srgbClr val="0084FF"/>
          </a:solidFill>
          <a:ln/>
        </p:spPr>
      </p:sp>
      <p:sp>
        <p:nvSpPr>
          <p:cNvPr id="17" name="Text 15"/>
          <p:cNvSpPr/>
          <p:nvPr/>
        </p:nvSpPr>
        <p:spPr>
          <a:xfrm>
            <a:off x="3349080" y="1048069"/>
            <a:ext cx="709960" cy="365760"/>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440" b="1" dirty="0">
                <a:solidFill>
                  <a:srgbClr val="FFFFFF"/>
                </a:solidFill>
                <a:latin typeface="Microsoft Yahei" pitchFamily="34" charset="0"/>
                <a:ea typeface="Microsoft Yahei" pitchFamily="34" charset="-122"/>
                <a:cs typeface="Microsoft Yahei" pitchFamily="34" charset="-120"/>
              </a:rPr>
              <a:t>02</a:t>
            </a:r>
            <a:endParaRPr lang="en-US" sz="1440" dirty="0"/>
          </a:p>
        </p:txBody>
      </p:sp>
      <p:sp>
        <p:nvSpPr>
          <p:cNvPr id="18" name="Shape 16"/>
          <p:cNvSpPr/>
          <p:nvPr/>
        </p:nvSpPr>
        <p:spPr>
          <a:xfrm>
            <a:off x="6015819" y="1018720"/>
            <a:ext cx="426013" cy="426013"/>
          </a:xfrm>
          <a:custGeom>
            <a:avLst/>
            <a:gdLst/>
            <a:ahLst/>
            <a:cxnLst/>
            <a:rect l="l" t="t" r="r" b="b"/>
            <a:pathLst>
              <a:path w="426013" h="426013">
                <a:moveTo>
                  <a:pt x="213006" y="0"/>
                </a:moveTo>
                <a:moveTo>
                  <a:pt x="213006" y="0"/>
                </a:moveTo>
                <a:cubicBezTo>
                  <a:pt x="330568" y="0"/>
                  <a:pt x="426013" y="95445"/>
                  <a:pt x="426013" y="213006"/>
                </a:cubicBezTo>
                <a:cubicBezTo>
                  <a:pt x="426013" y="330568"/>
                  <a:pt x="330568" y="426013"/>
                  <a:pt x="213006" y="426013"/>
                </a:cubicBezTo>
                <a:cubicBezTo>
                  <a:pt x="95445" y="426013"/>
                  <a:pt x="0" y="330568"/>
                  <a:pt x="0" y="213006"/>
                </a:cubicBezTo>
                <a:cubicBezTo>
                  <a:pt x="0" y="95445"/>
                  <a:pt x="95445" y="0"/>
                  <a:pt x="213006" y="0"/>
                </a:cubicBezTo>
                <a:close/>
              </a:path>
            </a:pathLst>
          </a:custGeom>
          <a:solidFill>
            <a:srgbClr val="0084FF"/>
          </a:solidFill>
          <a:ln/>
        </p:spPr>
      </p:sp>
      <p:sp>
        <p:nvSpPr>
          <p:cNvPr id="19" name="Text 17"/>
          <p:cNvSpPr/>
          <p:nvPr/>
        </p:nvSpPr>
        <p:spPr>
          <a:xfrm>
            <a:off x="6016304" y="1048069"/>
            <a:ext cx="723664" cy="365760"/>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440" b="1" dirty="0">
                <a:solidFill>
                  <a:srgbClr val="FFFFFF"/>
                </a:solidFill>
                <a:latin typeface="Microsoft Yahei" pitchFamily="34" charset="0"/>
                <a:ea typeface="Microsoft Yahei" pitchFamily="34" charset="-122"/>
                <a:cs typeface="Microsoft Yahei" pitchFamily="34" charset="-120"/>
              </a:rPr>
              <a:t>03</a:t>
            </a:r>
            <a:endParaRPr lang="en-US" sz="1440" dirty="0"/>
          </a:p>
        </p:txBody>
      </p:sp>
      <p:sp>
        <p:nvSpPr>
          <p:cNvPr id="20" name="Shape 18"/>
          <p:cNvSpPr/>
          <p:nvPr/>
        </p:nvSpPr>
        <p:spPr>
          <a:xfrm>
            <a:off x="4228093" y="1289285"/>
            <a:ext cx="1334304" cy="0"/>
          </a:xfrm>
          <a:custGeom>
            <a:avLst/>
            <a:gdLst/>
            <a:ahLst/>
            <a:cxnLst/>
            <a:rect l="l" t="t" r="r" b="b"/>
            <a:pathLst>
              <a:path w="1334304" h="0">
                <a:moveTo>
                  <a:pt x="0" y="0"/>
                </a:moveTo>
                <a:moveTo>
                  <a:pt x="0" y="0"/>
                </a:moveTo>
                <a:lnTo>
                  <a:pt x="1334304" y="0"/>
                </a:lnTo>
              </a:path>
            </a:pathLst>
          </a:custGeom>
          <a:noFill/>
          <a:ln w="19050">
            <a:solidFill>
              <a:srgbClr val="374D87"/>
            </a:solidFill>
            <a:prstDash val="solid"/>
            <a:headEnd type="none"/>
            <a:tailEnd type="arrow"/>
          </a:ln>
        </p:spPr>
      </p:sp>
      <p:sp>
        <p:nvSpPr>
          <p:cNvPr id="21" name="Shape 19"/>
          <p:cNvSpPr/>
          <p:nvPr/>
        </p:nvSpPr>
        <p:spPr>
          <a:xfrm>
            <a:off x="6913035" y="1289285"/>
            <a:ext cx="1334304" cy="0"/>
          </a:xfrm>
          <a:custGeom>
            <a:avLst/>
            <a:gdLst/>
            <a:ahLst/>
            <a:cxnLst/>
            <a:rect l="l" t="t" r="r" b="b"/>
            <a:pathLst>
              <a:path w="1334304" h="0">
                <a:moveTo>
                  <a:pt x="0" y="0"/>
                </a:moveTo>
                <a:moveTo>
                  <a:pt x="0" y="0"/>
                </a:moveTo>
                <a:lnTo>
                  <a:pt x="1334304" y="0"/>
                </a:lnTo>
              </a:path>
            </a:pathLst>
          </a:custGeom>
          <a:noFill/>
          <a:ln w="19050">
            <a:solidFill>
              <a:srgbClr val="374D87"/>
            </a:solidFill>
            <a:prstDash val="solid"/>
            <a:headEnd type="none"/>
            <a:tailEnd type="arrow"/>
          </a:ln>
        </p:spPr>
      </p:sp>
      <p:sp>
        <p:nvSpPr>
          <p:cNvPr id="22" name="Shape 20"/>
          <p:cNvSpPr/>
          <p:nvPr/>
        </p:nvSpPr>
        <p:spPr>
          <a:xfrm>
            <a:off x="3765747" y="1534826"/>
            <a:ext cx="530506" cy="257215"/>
          </a:xfrm>
          <a:custGeom>
            <a:avLst/>
            <a:gdLst/>
            <a:ahLst/>
            <a:cxnLst/>
            <a:rect l="l" t="t" r="r" b="b"/>
            <a:pathLst>
              <a:path w="530506" h="257215">
                <a:moveTo>
                  <a:pt x="265253" y="0"/>
                </a:moveTo>
                <a:moveTo>
                  <a:pt x="265253" y="0"/>
                </a:moveTo>
                <a:lnTo>
                  <a:pt x="0" y="257215"/>
                </a:lnTo>
                <a:lnTo>
                  <a:pt x="530506" y="257215"/>
                </a:lnTo>
                <a:close/>
              </a:path>
            </a:pathLst>
          </a:custGeom>
          <a:solidFill>
            <a:srgbClr val="0084FF">
              <a:alpha val="10000"/>
            </a:srgbClr>
          </a:solidFill>
          <a:ln/>
        </p:spPr>
      </p:sp>
      <p:sp>
        <p:nvSpPr>
          <p:cNvPr id="23" name="Shape 21"/>
          <p:cNvSpPr/>
          <p:nvPr/>
        </p:nvSpPr>
        <p:spPr>
          <a:xfrm>
            <a:off x="6441731" y="1534826"/>
            <a:ext cx="530506" cy="257215"/>
          </a:xfrm>
          <a:custGeom>
            <a:avLst/>
            <a:gdLst/>
            <a:ahLst/>
            <a:cxnLst/>
            <a:rect l="l" t="t" r="r" b="b"/>
            <a:pathLst>
              <a:path w="530506" h="257215">
                <a:moveTo>
                  <a:pt x="265253" y="0"/>
                </a:moveTo>
                <a:moveTo>
                  <a:pt x="265253" y="0"/>
                </a:moveTo>
                <a:lnTo>
                  <a:pt x="0" y="257215"/>
                </a:lnTo>
                <a:lnTo>
                  <a:pt x="530506" y="257215"/>
                </a:lnTo>
                <a:close/>
              </a:path>
            </a:pathLst>
          </a:custGeom>
          <a:solidFill>
            <a:srgbClr val="0084FF">
              <a:alpha val="10000"/>
            </a:srgbClr>
          </a:solidFill>
          <a:ln/>
        </p:spPr>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340164" y="100584"/>
            <a:ext cx="8509698" cy="676656"/>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592" b="1" dirty="0">
                <a:solidFill>
                  <a:srgbClr val="152A62"/>
                </a:solidFill>
                <a:latin typeface="Microsoft Yahei" pitchFamily="34" charset="0"/>
                <a:ea typeface="Microsoft Yahei" pitchFamily="34" charset="-122"/>
                <a:cs typeface="Microsoft Yahei" pitchFamily="34" charset="-120"/>
              </a:rPr>
              <a:t>网络科学的未来</a:t>
            </a:r>
            <a:endParaRPr lang="en-US" sz="1440" dirty="0"/>
          </a:p>
        </p:txBody>
      </p:sp>
      <p:sp>
        <p:nvSpPr>
          <p:cNvPr id="3" name="Shape 1"/>
          <p:cNvSpPr/>
          <p:nvPr/>
        </p:nvSpPr>
        <p:spPr>
          <a:xfrm rot="-366000">
            <a:off x="639861" y="1356868"/>
            <a:ext cx="2450592" cy="2542032"/>
          </a:xfrm>
          <a:custGeom>
            <a:avLst/>
            <a:gdLst/>
            <a:ahLst/>
            <a:cxnLst/>
            <a:rect l="l" t="t" r="r" b="b"/>
            <a:pathLst>
              <a:path w="2450592" h="2542032">
                <a:moveTo>
                  <a:pt x="216394" y="0"/>
                </a:moveTo>
                <a:moveTo>
                  <a:pt x="216394" y="0"/>
                </a:moveTo>
                <a:lnTo>
                  <a:pt x="2234198" y="0"/>
                </a:lnTo>
                <a:quadBezTo>
                  <a:pt x="2450592" y="0"/>
                  <a:pt x="2450592" y="216394"/>
                </a:quadBezTo>
                <a:lnTo>
                  <a:pt x="2450592" y="2325638"/>
                </a:lnTo>
                <a:quadBezTo>
                  <a:pt x="2450592" y="2542032"/>
                  <a:pt x="2234198" y="2542032"/>
                </a:quadBezTo>
                <a:lnTo>
                  <a:pt x="216394" y="2542032"/>
                </a:lnTo>
                <a:quadBezTo>
                  <a:pt x="0" y="2542032"/>
                  <a:pt x="0" y="2325638"/>
                </a:quadBezTo>
                <a:lnTo>
                  <a:pt x="0" y="216394"/>
                </a:lnTo>
                <a:quadBezTo>
                  <a:pt x="0" y="0"/>
                  <a:pt x="216394" y="0"/>
                </a:quadBezTo>
                <a:close/>
              </a:path>
            </a:pathLst>
          </a:custGeom>
          <a:solidFill>
            <a:srgbClr val="000000">
              <a:alpha val="0"/>
            </a:srgbClr>
          </a:solidFill>
          <a:ln w="19050">
            <a:solidFill>
              <a:srgbClr val="374D87"/>
            </a:solidFill>
            <a:prstDash val="solid"/>
          </a:ln>
        </p:spPr>
      </p:sp>
      <p:sp>
        <p:nvSpPr>
          <p:cNvPr id="4" name="Shape 2"/>
          <p:cNvSpPr/>
          <p:nvPr/>
        </p:nvSpPr>
        <p:spPr>
          <a:xfrm>
            <a:off x="679498" y="1343207"/>
            <a:ext cx="2450592" cy="2542032"/>
          </a:xfrm>
          <a:custGeom>
            <a:avLst/>
            <a:gdLst/>
            <a:ahLst/>
            <a:cxnLst/>
            <a:rect l="l" t="t" r="r" b="b"/>
            <a:pathLst>
              <a:path w="2450592" h="2542032">
                <a:moveTo>
                  <a:pt x="216394" y="0"/>
                </a:moveTo>
                <a:moveTo>
                  <a:pt x="216394" y="0"/>
                </a:moveTo>
                <a:lnTo>
                  <a:pt x="2234198" y="0"/>
                </a:lnTo>
                <a:quadBezTo>
                  <a:pt x="2450592" y="0"/>
                  <a:pt x="2450592" y="216394"/>
                </a:quadBezTo>
                <a:lnTo>
                  <a:pt x="2450592" y="2325638"/>
                </a:lnTo>
                <a:quadBezTo>
                  <a:pt x="2450592" y="2542032"/>
                  <a:pt x="2234198" y="2542032"/>
                </a:quadBezTo>
                <a:lnTo>
                  <a:pt x="216394" y="2542032"/>
                </a:lnTo>
                <a:quadBezTo>
                  <a:pt x="0" y="2542032"/>
                  <a:pt x="0" y="2325638"/>
                </a:quadBezTo>
                <a:lnTo>
                  <a:pt x="0" y="216394"/>
                </a:lnTo>
                <a:quadBezTo>
                  <a:pt x="0" y="0"/>
                  <a:pt x="216394" y="0"/>
                </a:quadBezTo>
                <a:close/>
              </a:path>
            </a:pathLst>
          </a:custGeom>
          <a:solidFill>
            <a:srgbClr val="000000">
              <a:alpha val="0"/>
            </a:srgbClr>
          </a:solidFill>
          <a:ln w="19050">
            <a:solidFill>
              <a:srgbClr val="374D87"/>
            </a:solidFill>
            <a:prstDash val="solid"/>
          </a:ln>
        </p:spPr>
      </p:sp>
      <p:sp>
        <p:nvSpPr>
          <p:cNvPr id="5" name="Shape 3"/>
          <p:cNvSpPr/>
          <p:nvPr/>
        </p:nvSpPr>
        <p:spPr>
          <a:xfrm>
            <a:off x="916789" y="1153595"/>
            <a:ext cx="512064" cy="512064"/>
          </a:xfrm>
          <a:custGeom>
            <a:avLst/>
            <a:gdLst/>
            <a:ahLst/>
            <a:cxnLst/>
            <a:rect l="l" t="t" r="r" b="b"/>
            <a:pathLst>
              <a:path w="512064" h="512064">
                <a:moveTo>
                  <a:pt x="256032" y="0"/>
                </a:moveTo>
                <a:moveTo>
                  <a:pt x="256032" y="0"/>
                </a:moveTo>
                <a:cubicBezTo>
                  <a:pt x="397340" y="0"/>
                  <a:pt x="512064" y="114724"/>
                  <a:pt x="512064" y="256032"/>
                </a:cubicBezTo>
                <a:cubicBezTo>
                  <a:pt x="512064" y="397340"/>
                  <a:pt x="397340" y="512064"/>
                  <a:pt x="256032" y="512064"/>
                </a:cubicBezTo>
                <a:cubicBezTo>
                  <a:pt x="114724" y="512064"/>
                  <a:pt x="0" y="397340"/>
                  <a:pt x="0" y="256032"/>
                </a:cubicBezTo>
                <a:cubicBezTo>
                  <a:pt x="0" y="114724"/>
                  <a:pt x="114724" y="0"/>
                  <a:pt x="256032" y="0"/>
                </a:cubicBezTo>
                <a:close/>
              </a:path>
            </a:pathLst>
          </a:custGeom>
          <a:solidFill>
            <a:srgbClr val="0084FF"/>
          </a:solidFill>
          <a:ln/>
        </p:spPr>
      </p:sp>
      <p:sp>
        <p:nvSpPr>
          <p:cNvPr id="6" name="Text 4"/>
          <p:cNvSpPr/>
          <p:nvPr/>
        </p:nvSpPr>
        <p:spPr>
          <a:xfrm>
            <a:off x="756803" y="1121591"/>
            <a:ext cx="813748" cy="566928"/>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016" b="1" dirty="0">
                <a:solidFill>
                  <a:srgbClr val="FFFFFF"/>
                </a:solidFill>
                <a:latin typeface="Microsoft Yahei" pitchFamily="34" charset="0"/>
                <a:ea typeface="Microsoft Yahei" pitchFamily="34" charset="-122"/>
                <a:cs typeface="Microsoft Yahei" pitchFamily="34" charset="-120"/>
              </a:rPr>
              <a:t>01</a:t>
            </a:r>
            <a:endParaRPr lang="en-US" sz="1440" dirty="0"/>
          </a:p>
        </p:txBody>
      </p:sp>
      <p:sp>
        <p:nvSpPr>
          <p:cNvPr id="7" name="Shape 5"/>
          <p:cNvSpPr/>
          <p:nvPr/>
        </p:nvSpPr>
        <p:spPr>
          <a:xfrm rot="-366000">
            <a:off x="3346704" y="1356868"/>
            <a:ext cx="2450592" cy="2542032"/>
          </a:xfrm>
          <a:custGeom>
            <a:avLst/>
            <a:gdLst/>
            <a:ahLst/>
            <a:cxnLst/>
            <a:rect l="l" t="t" r="r" b="b"/>
            <a:pathLst>
              <a:path w="2450592" h="2542032">
                <a:moveTo>
                  <a:pt x="216394" y="0"/>
                </a:moveTo>
                <a:moveTo>
                  <a:pt x="216394" y="0"/>
                </a:moveTo>
                <a:lnTo>
                  <a:pt x="2234198" y="0"/>
                </a:lnTo>
                <a:quadBezTo>
                  <a:pt x="2450592" y="0"/>
                  <a:pt x="2450592" y="216394"/>
                </a:quadBezTo>
                <a:lnTo>
                  <a:pt x="2450592" y="2325638"/>
                </a:lnTo>
                <a:quadBezTo>
                  <a:pt x="2450592" y="2542032"/>
                  <a:pt x="2234198" y="2542032"/>
                </a:quadBezTo>
                <a:lnTo>
                  <a:pt x="216394" y="2542032"/>
                </a:lnTo>
                <a:quadBezTo>
                  <a:pt x="0" y="2542032"/>
                  <a:pt x="0" y="2325638"/>
                </a:quadBezTo>
                <a:lnTo>
                  <a:pt x="0" y="216394"/>
                </a:lnTo>
                <a:quadBezTo>
                  <a:pt x="0" y="0"/>
                  <a:pt x="216394" y="0"/>
                </a:quadBezTo>
                <a:close/>
              </a:path>
            </a:pathLst>
          </a:custGeom>
          <a:solidFill>
            <a:srgbClr val="000000">
              <a:alpha val="0"/>
            </a:srgbClr>
          </a:solidFill>
          <a:ln w="19050">
            <a:solidFill>
              <a:srgbClr val="374D87"/>
            </a:solidFill>
            <a:prstDash val="solid"/>
          </a:ln>
        </p:spPr>
      </p:sp>
      <p:sp>
        <p:nvSpPr>
          <p:cNvPr id="8" name="Shape 6"/>
          <p:cNvSpPr/>
          <p:nvPr/>
        </p:nvSpPr>
        <p:spPr>
          <a:xfrm>
            <a:off x="3386341" y="1343207"/>
            <a:ext cx="2450592" cy="2542032"/>
          </a:xfrm>
          <a:custGeom>
            <a:avLst/>
            <a:gdLst/>
            <a:ahLst/>
            <a:cxnLst/>
            <a:rect l="l" t="t" r="r" b="b"/>
            <a:pathLst>
              <a:path w="2450592" h="2542032">
                <a:moveTo>
                  <a:pt x="216394" y="0"/>
                </a:moveTo>
                <a:moveTo>
                  <a:pt x="216394" y="0"/>
                </a:moveTo>
                <a:lnTo>
                  <a:pt x="2234198" y="0"/>
                </a:lnTo>
                <a:quadBezTo>
                  <a:pt x="2450592" y="0"/>
                  <a:pt x="2450592" y="216394"/>
                </a:quadBezTo>
                <a:lnTo>
                  <a:pt x="2450592" y="2325638"/>
                </a:lnTo>
                <a:quadBezTo>
                  <a:pt x="2450592" y="2542032"/>
                  <a:pt x="2234198" y="2542032"/>
                </a:quadBezTo>
                <a:lnTo>
                  <a:pt x="216394" y="2542032"/>
                </a:lnTo>
                <a:quadBezTo>
                  <a:pt x="0" y="2542032"/>
                  <a:pt x="0" y="2325638"/>
                </a:quadBezTo>
                <a:lnTo>
                  <a:pt x="0" y="216394"/>
                </a:lnTo>
                <a:quadBezTo>
                  <a:pt x="0" y="0"/>
                  <a:pt x="216394" y="0"/>
                </a:quadBezTo>
                <a:close/>
              </a:path>
            </a:pathLst>
          </a:custGeom>
          <a:solidFill>
            <a:srgbClr val="000000">
              <a:alpha val="0"/>
            </a:srgbClr>
          </a:solidFill>
          <a:ln w="19050">
            <a:solidFill>
              <a:srgbClr val="374D87"/>
            </a:solidFill>
            <a:prstDash val="solid"/>
          </a:ln>
        </p:spPr>
      </p:sp>
      <p:sp>
        <p:nvSpPr>
          <p:cNvPr id="9" name="Shape 7"/>
          <p:cNvSpPr/>
          <p:nvPr/>
        </p:nvSpPr>
        <p:spPr>
          <a:xfrm>
            <a:off x="3623632" y="1153595"/>
            <a:ext cx="512064" cy="512064"/>
          </a:xfrm>
          <a:custGeom>
            <a:avLst/>
            <a:gdLst/>
            <a:ahLst/>
            <a:cxnLst/>
            <a:rect l="l" t="t" r="r" b="b"/>
            <a:pathLst>
              <a:path w="512064" h="512064">
                <a:moveTo>
                  <a:pt x="256032" y="0"/>
                </a:moveTo>
                <a:moveTo>
                  <a:pt x="256032" y="0"/>
                </a:moveTo>
                <a:cubicBezTo>
                  <a:pt x="397340" y="0"/>
                  <a:pt x="512064" y="114724"/>
                  <a:pt x="512064" y="256032"/>
                </a:cubicBezTo>
                <a:cubicBezTo>
                  <a:pt x="512064" y="397340"/>
                  <a:pt x="397340" y="512064"/>
                  <a:pt x="256032" y="512064"/>
                </a:cubicBezTo>
                <a:cubicBezTo>
                  <a:pt x="114724" y="512064"/>
                  <a:pt x="0" y="397340"/>
                  <a:pt x="0" y="256032"/>
                </a:cubicBezTo>
                <a:cubicBezTo>
                  <a:pt x="0" y="114724"/>
                  <a:pt x="114724" y="0"/>
                  <a:pt x="256032" y="0"/>
                </a:cubicBezTo>
                <a:close/>
              </a:path>
            </a:pathLst>
          </a:custGeom>
          <a:solidFill>
            <a:srgbClr val="0084FF"/>
          </a:solidFill>
          <a:ln/>
        </p:spPr>
      </p:sp>
      <p:sp>
        <p:nvSpPr>
          <p:cNvPr id="10" name="Text 8"/>
          <p:cNvSpPr/>
          <p:nvPr/>
        </p:nvSpPr>
        <p:spPr>
          <a:xfrm>
            <a:off x="3472790" y="1126163"/>
            <a:ext cx="813748" cy="566928"/>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016" b="1" dirty="0">
                <a:solidFill>
                  <a:srgbClr val="FFFFFF"/>
                </a:solidFill>
                <a:latin typeface="Microsoft Yahei" pitchFamily="34" charset="0"/>
                <a:ea typeface="Microsoft Yahei" pitchFamily="34" charset="-122"/>
                <a:cs typeface="Microsoft Yahei" pitchFamily="34" charset="-120"/>
              </a:rPr>
              <a:t>02</a:t>
            </a:r>
            <a:endParaRPr lang="en-US" sz="1440" dirty="0"/>
          </a:p>
        </p:txBody>
      </p:sp>
      <p:sp>
        <p:nvSpPr>
          <p:cNvPr id="11" name="Shape 9"/>
          <p:cNvSpPr/>
          <p:nvPr/>
        </p:nvSpPr>
        <p:spPr>
          <a:xfrm rot="-366000">
            <a:off x="6053547" y="1356868"/>
            <a:ext cx="2450592" cy="2542032"/>
          </a:xfrm>
          <a:custGeom>
            <a:avLst/>
            <a:gdLst/>
            <a:ahLst/>
            <a:cxnLst/>
            <a:rect l="l" t="t" r="r" b="b"/>
            <a:pathLst>
              <a:path w="2450592" h="2542032">
                <a:moveTo>
                  <a:pt x="216394" y="0"/>
                </a:moveTo>
                <a:moveTo>
                  <a:pt x="216394" y="0"/>
                </a:moveTo>
                <a:lnTo>
                  <a:pt x="2234198" y="0"/>
                </a:lnTo>
                <a:quadBezTo>
                  <a:pt x="2450592" y="0"/>
                  <a:pt x="2450592" y="216394"/>
                </a:quadBezTo>
                <a:lnTo>
                  <a:pt x="2450592" y="2325638"/>
                </a:lnTo>
                <a:quadBezTo>
                  <a:pt x="2450592" y="2542032"/>
                  <a:pt x="2234198" y="2542032"/>
                </a:quadBezTo>
                <a:lnTo>
                  <a:pt x="216394" y="2542032"/>
                </a:lnTo>
                <a:quadBezTo>
                  <a:pt x="0" y="2542032"/>
                  <a:pt x="0" y="2325638"/>
                </a:quadBezTo>
                <a:lnTo>
                  <a:pt x="0" y="216394"/>
                </a:lnTo>
                <a:quadBezTo>
                  <a:pt x="0" y="0"/>
                  <a:pt x="216394" y="0"/>
                </a:quadBezTo>
                <a:close/>
              </a:path>
            </a:pathLst>
          </a:custGeom>
          <a:solidFill>
            <a:srgbClr val="000000">
              <a:alpha val="0"/>
            </a:srgbClr>
          </a:solidFill>
          <a:ln w="19050">
            <a:solidFill>
              <a:srgbClr val="374D87"/>
            </a:solidFill>
            <a:prstDash val="solid"/>
          </a:ln>
        </p:spPr>
      </p:sp>
      <p:sp>
        <p:nvSpPr>
          <p:cNvPr id="12" name="Shape 10"/>
          <p:cNvSpPr/>
          <p:nvPr/>
        </p:nvSpPr>
        <p:spPr>
          <a:xfrm>
            <a:off x="6093184" y="1343207"/>
            <a:ext cx="2450592" cy="2542032"/>
          </a:xfrm>
          <a:custGeom>
            <a:avLst/>
            <a:gdLst/>
            <a:ahLst/>
            <a:cxnLst/>
            <a:rect l="l" t="t" r="r" b="b"/>
            <a:pathLst>
              <a:path w="2450592" h="2542032">
                <a:moveTo>
                  <a:pt x="216394" y="0"/>
                </a:moveTo>
                <a:moveTo>
                  <a:pt x="216394" y="0"/>
                </a:moveTo>
                <a:lnTo>
                  <a:pt x="2234198" y="0"/>
                </a:lnTo>
                <a:quadBezTo>
                  <a:pt x="2450592" y="0"/>
                  <a:pt x="2450592" y="216394"/>
                </a:quadBezTo>
                <a:lnTo>
                  <a:pt x="2450592" y="2325638"/>
                </a:lnTo>
                <a:quadBezTo>
                  <a:pt x="2450592" y="2542032"/>
                  <a:pt x="2234198" y="2542032"/>
                </a:quadBezTo>
                <a:lnTo>
                  <a:pt x="216394" y="2542032"/>
                </a:lnTo>
                <a:quadBezTo>
                  <a:pt x="0" y="2542032"/>
                  <a:pt x="0" y="2325638"/>
                </a:quadBezTo>
                <a:lnTo>
                  <a:pt x="0" y="216394"/>
                </a:lnTo>
                <a:quadBezTo>
                  <a:pt x="0" y="0"/>
                  <a:pt x="216394" y="0"/>
                </a:quadBezTo>
                <a:close/>
              </a:path>
            </a:pathLst>
          </a:custGeom>
          <a:solidFill>
            <a:srgbClr val="000000">
              <a:alpha val="0"/>
            </a:srgbClr>
          </a:solidFill>
          <a:ln w="19050">
            <a:solidFill>
              <a:srgbClr val="374D87"/>
            </a:solidFill>
            <a:prstDash val="solid"/>
          </a:ln>
        </p:spPr>
      </p:sp>
      <p:sp>
        <p:nvSpPr>
          <p:cNvPr id="13" name="Shape 11"/>
          <p:cNvSpPr/>
          <p:nvPr/>
        </p:nvSpPr>
        <p:spPr>
          <a:xfrm>
            <a:off x="6330475" y="1153595"/>
            <a:ext cx="512064" cy="512064"/>
          </a:xfrm>
          <a:custGeom>
            <a:avLst/>
            <a:gdLst/>
            <a:ahLst/>
            <a:cxnLst/>
            <a:rect l="l" t="t" r="r" b="b"/>
            <a:pathLst>
              <a:path w="512064" h="512064">
                <a:moveTo>
                  <a:pt x="256032" y="0"/>
                </a:moveTo>
                <a:moveTo>
                  <a:pt x="256032" y="0"/>
                </a:moveTo>
                <a:cubicBezTo>
                  <a:pt x="397340" y="0"/>
                  <a:pt x="512064" y="114724"/>
                  <a:pt x="512064" y="256032"/>
                </a:cubicBezTo>
                <a:cubicBezTo>
                  <a:pt x="512064" y="397340"/>
                  <a:pt x="397340" y="512064"/>
                  <a:pt x="256032" y="512064"/>
                </a:cubicBezTo>
                <a:cubicBezTo>
                  <a:pt x="114724" y="512064"/>
                  <a:pt x="0" y="397340"/>
                  <a:pt x="0" y="256032"/>
                </a:cubicBezTo>
                <a:cubicBezTo>
                  <a:pt x="0" y="114724"/>
                  <a:pt x="114724" y="0"/>
                  <a:pt x="256032" y="0"/>
                </a:cubicBezTo>
                <a:close/>
              </a:path>
            </a:pathLst>
          </a:custGeom>
          <a:solidFill>
            <a:srgbClr val="0084FF"/>
          </a:solidFill>
          <a:ln/>
        </p:spPr>
      </p:sp>
      <p:sp>
        <p:nvSpPr>
          <p:cNvPr id="14" name="Text 12"/>
          <p:cNvSpPr/>
          <p:nvPr/>
        </p:nvSpPr>
        <p:spPr>
          <a:xfrm>
            <a:off x="6170489" y="1121591"/>
            <a:ext cx="813748" cy="566928"/>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016" b="1" dirty="0">
                <a:solidFill>
                  <a:srgbClr val="FFFFFF"/>
                </a:solidFill>
                <a:latin typeface="Microsoft Yahei" pitchFamily="34" charset="0"/>
                <a:ea typeface="Microsoft Yahei" pitchFamily="34" charset="-122"/>
                <a:cs typeface="Microsoft Yahei" pitchFamily="34" charset="-120"/>
              </a:rPr>
              <a:t>03</a:t>
            </a:r>
            <a:endParaRPr lang="en-US" sz="1440" dirty="0"/>
          </a:p>
        </p:txBody>
      </p:sp>
      <p:sp>
        <p:nvSpPr>
          <p:cNvPr id="15" name="Text 13"/>
          <p:cNvSpPr/>
          <p:nvPr/>
        </p:nvSpPr>
        <p:spPr>
          <a:xfrm>
            <a:off x="679498" y="1667126"/>
            <a:ext cx="2449397" cy="448056"/>
          </a:xfrm>
          <a:prstGeom prst="rect">
            <a:avLst/>
          </a:prstGeom>
          <a:noFill/>
          <a:ln/>
        </p:spPr>
        <p:txBody>
          <a:bodyPr wrap="square" lIns="95250" tIns="95250" rIns="95250" bIns="95250" rtlCol="0" anchor="t">
            <a:spAutoFit/>
          </a:bodyPr>
          <a:lstStyle/>
          <a:p>
            <a:pPr algn="ctr" indent="0" marL="0">
              <a:lnSpc>
                <a:spcPct val="100000"/>
              </a:lnSpc>
              <a:buNone/>
            </a:pPr>
            <a:r>
              <a:rPr lang="en-US" sz="1728" b="1" dirty="0">
                <a:solidFill>
                  <a:srgbClr val="374D87"/>
                </a:solidFill>
                <a:latin typeface="Microsoft Yahei" pitchFamily="34" charset="0"/>
                <a:ea typeface="Microsoft Yahei" pitchFamily="34" charset="-122"/>
                <a:cs typeface="Microsoft Yahei" pitchFamily="34" charset="-120"/>
              </a:rPr>
              <a:t>复杂性科学的新纪元</a:t>
            </a:r>
            <a:endParaRPr lang="en-US" sz="1440" dirty="0"/>
          </a:p>
        </p:txBody>
      </p:sp>
      <p:sp>
        <p:nvSpPr>
          <p:cNvPr id="16" name="Text 14"/>
          <p:cNvSpPr/>
          <p:nvPr/>
        </p:nvSpPr>
        <p:spPr>
          <a:xfrm>
            <a:off x="807514" y="1988925"/>
            <a:ext cx="2194560" cy="1499616"/>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网络科学的发展为复杂性科学提供了新的语言和工具，使我们能够更好地理解和描述复杂系统。未来的研究方向包括进一步探索网络的动态过程、网络的演化机制和网络在不同领域的应用。</a:t>
            </a:r>
            <a:endParaRPr lang="en-US" sz="1440" dirty="0"/>
          </a:p>
        </p:txBody>
      </p:sp>
      <p:sp>
        <p:nvSpPr>
          <p:cNvPr id="17" name="Text 15"/>
          <p:cNvSpPr/>
          <p:nvPr/>
        </p:nvSpPr>
        <p:spPr>
          <a:xfrm>
            <a:off x="3386341" y="1667126"/>
            <a:ext cx="2449397" cy="448056"/>
          </a:xfrm>
          <a:prstGeom prst="rect">
            <a:avLst/>
          </a:prstGeom>
          <a:noFill/>
          <a:ln/>
        </p:spPr>
        <p:txBody>
          <a:bodyPr wrap="square" lIns="95250" tIns="95250" rIns="95250" bIns="95250" rtlCol="0" anchor="t">
            <a:spAutoFit/>
          </a:bodyPr>
          <a:lstStyle/>
          <a:p>
            <a:pPr algn="ctr" indent="0" marL="0">
              <a:lnSpc>
                <a:spcPct val="100000"/>
              </a:lnSpc>
              <a:buNone/>
            </a:pPr>
            <a:r>
              <a:rPr lang="en-US" sz="1728" b="1" dirty="0">
                <a:solidFill>
                  <a:srgbClr val="374D87"/>
                </a:solidFill>
                <a:latin typeface="Microsoft Yahei" pitchFamily="34" charset="0"/>
                <a:ea typeface="Microsoft Yahei" pitchFamily="34" charset="-122"/>
                <a:cs typeface="Microsoft Yahei" pitchFamily="34" charset="-120"/>
              </a:rPr>
              <a:t>跨学科合作的重要性</a:t>
            </a:r>
            <a:endParaRPr lang="en-US" sz="1440" dirty="0"/>
          </a:p>
        </p:txBody>
      </p:sp>
      <p:sp>
        <p:nvSpPr>
          <p:cNvPr id="18" name="Text 16"/>
          <p:cNvSpPr/>
          <p:nvPr/>
        </p:nvSpPr>
        <p:spPr>
          <a:xfrm>
            <a:off x="3514357" y="1988925"/>
            <a:ext cx="2194560" cy="1499616"/>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尽管网络科学取得了重大进展，但仍面临许多挑战，如如何处理大规模网络数据、如何建模网络的动态变化等。未来的研究需要跨学科合作，结合数学、物理、计算机科学和生物学等领域的知识。</a:t>
            </a:r>
            <a:endParaRPr lang="en-US" sz="1440" dirty="0"/>
          </a:p>
        </p:txBody>
      </p:sp>
      <p:sp>
        <p:nvSpPr>
          <p:cNvPr id="19" name="Text 17"/>
          <p:cNvSpPr/>
          <p:nvPr/>
        </p:nvSpPr>
        <p:spPr>
          <a:xfrm>
            <a:off x="6093184" y="1667126"/>
            <a:ext cx="2449397" cy="448056"/>
          </a:xfrm>
          <a:prstGeom prst="rect">
            <a:avLst/>
          </a:prstGeom>
          <a:noFill/>
          <a:ln/>
        </p:spPr>
        <p:txBody>
          <a:bodyPr wrap="square" lIns="95250" tIns="95250" rIns="95250" bIns="95250" rtlCol="0" anchor="t">
            <a:spAutoFit/>
          </a:bodyPr>
          <a:lstStyle/>
          <a:p>
            <a:pPr algn="ctr" indent="0" marL="0">
              <a:lnSpc>
                <a:spcPct val="100000"/>
              </a:lnSpc>
              <a:buNone/>
            </a:pPr>
            <a:r>
              <a:rPr lang="en-US" sz="1728" b="1" dirty="0">
                <a:solidFill>
                  <a:srgbClr val="374D87"/>
                </a:solidFill>
                <a:latin typeface="Microsoft Yahei" pitchFamily="34" charset="0"/>
                <a:ea typeface="Microsoft Yahei" pitchFamily="34" charset="-122"/>
                <a:cs typeface="Microsoft Yahei" pitchFamily="34" charset="-120"/>
              </a:rPr>
              <a:t>实际应用的广泛前景</a:t>
            </a:r>
            <a:endParaRPr lang="en-US" sz="1440" dirty="0"/>
          </a:p>
        </p:txBody>
      </p:sp>
      <p:sp>
        <p:nvSpPr>
          <p:cNvPr id="20" name="Text 18"/>
          <p:cNvSpPr/>
          <p:nvPr/>
        </p:nvSpPr>
        <p:spPr>
          <a:xfrm>
            <a:off x="6221200" y="1988925"/>
            <a:ext cx="2194560" cy="1499616"/>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网络科学有望在生物学、社会学、经济学等多个领域带来革命性的进展。通过网络科学的研究，我们可以更好地理解复杂系统的组织原则和演化规律，为未来的科学研究和技术发展奠定基础。</a:t>
            </a:r>
            <a:endParaRPr lang="en-US" sz="144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3734023" y="1037661"/>
            <a:ext cx="1675953" cy="731520"/>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880" b="1" dirty="0">
                <a:solidFill>
                  <a:srgbClr val="374D87"/>
                </a:solidFill>
                <a:latin typeface="Microsoft Yahei" pitchFamily="34" charset="0"/>
                <a:ea typeface="Microsoft Yahei" pitchFamily="34" charset="-122"/>
                <a:cs typeface="Microsoft Yahei" pitchFamily="34" charset="-120"/>
              </a:rPr>
              <a:t>目录</a:t>
            </a:r>
            <a:endParaRPr lang="en-US" sz="1440" dirty="0"/>
          </a:p>
        </p:txBody>
      </p:sp>
      <p:sp>
        <p:nvSpPr>
          <p:cNvPr id="3" name="Text 1"/>
          <p:cNvSpPr/>
          <p:nvPr/>
        </p:nvSpPr>
        <p:spPr>
          <a:xfrm>
            <a:off x="1520202" y="2098088"/>
            <a:ext cx="3236976" cy="512064"/>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1728" dirty="0">
                <a:solidFill>
                  <a:srgbClr val="000000"/>
                </a:solidFill>
                <a:latin typeface="Microsoft Yahei" pitchFamily="34" charset="0"/>
                <a:ea typeface="Microsoft Yahei" pitchFamily="34" charset="-122"/>
                <a:cs typeface="Microsoft Yahei" pitchFamily="34" charset="-120"/>
              </a:rPr>
              <a:t>网络研究的起源与发展</a:t>
            </a:r>
            <a:endParaRPr lang="en-US" sz="1440" dirty="0"/>
          </a:p>
        </p:txBody>
      </p:sp>
      <p:sp>
        <p:nvSpPr>
          <p:cNvPr id="4" name="Text 2"/>
          <p:cNvSpPr/>
          <p:nvPr/>
        </p:nvSpPr>
        <p:spPr>
          <a:xfrm>
            <a:off x="923901" y="2043224"/>
            <a:ext cx="706348" cy="621792"/>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304" b="1" dirty="0">
                <a:solidFill>
                  <a:srgbClr val="374D87"/>
                </a:solidFill>
                <a:latin typeface="PingFang SC" pitchFamily="34" charset="0"/>
                <a:ea typeface="PingFang SC" pitchFamily="34" charset="-122"/>
                <a:cs typeface="PingFang SC" pitchFamily="34" charset="-120"/>
              </a:rPr>
              <a:t>01</a:t>
            </a:r>
            <a:endParaRPr lang="en-US" sz="1440" dirty="0"/>
          </a:p>
        </p:txBody>
      </p:sp>
      <p:sp>
        <p:nvSpPr>
          <p:cNvPr id="5" name="Text 3"/>
          <p:cNvSpPr/>
          <p:nvPr/>
        </p:nvSpPr>
        <p:spPr>
          <a:xfrm>
            <a:off x="1520354" y="2726586"/>
            <a:ext cx="3236976" cy="512064"/>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1728" dirty="0">
                <a:solidFill>
                  <a:srgbClr val="000000"/>
                </a:solidFill>
                <a:latin typeface="Microsoft Yahei" pitchFamily="34" charset="0"/>
                <a:ea typeface="Microsoft Yahei" pitchFamily="34" charset="-122"/>
                <a:cs typeface="Microsoft Yahei" pitchFamily="34" charset="-120"/>
              </a:rPr>
              <a:t>网络的模块化与层级结构</a:t>
            </a:r>
            <a:endParaRPr lang="en-US" sz="1440" dirty="0"/>
          </a:p>
        </p:txBody>
      </p:sp>
      <p:sp>
        <p:nvSpPr>
          <p:cNvPr id="6" name="Text 4"/>
          <p:cNvSpPr/>
          <p:nvPr/>
        </p:nvSpPr>
        <p:spPr>
          <a:xfrm>
            <a:off x="923901" y="2671722"/>
            <a:ext cx="706348" cy="621792"/>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304" b="1" dirty="0">
                <a:solidFill>
                  <a:srgbClr val="374D87"/>
                </a:solidFill>
                <a:latin typeface="PingFang SC" pitchFamily="34" charset="0"/>
                <a:ea typeface="PingFang SC" pitchFamily="34" charset="-122"/>
                <a:cs typeface="PingFang SC" pitchFamily="34" charset="-120"/>
              </a:rPr>
              <a:t>02</a:t>
            </a:r>
            <a:endParaRPr lang="en-US" sz="1440" dirty="0"/>
          </a:p>
        </p:txBody>
      </p:sp>
      <p:sp>
        <p:nvSpPr>
          <p:cNvPr id="7" name="Text 5"/>
          <p:cNvSpPr/>
          <p:nvPr/>
        </p:nvSpPr>
        <p:spPr>
          <a:xfrm>
            <a:off x="1520281" y="3355083"/>
            <a:ext cx="3236976" cy="512064"/>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1728" dirty="0">
                <a:solidFill>
                  <a:srgbClr val="000000"/>
                </a:solidFill>
                <a:latin typeface="Microsoft Yahei" pitchFamily="34" charset="0"/>
                <a:ea typeface="Microsoft Yahei" pitchFamily="34" charset="-122"/>
                <a:cs typeface="Microsoft Yahei" pitchFamily="34" charset="-120"/>
              </a:rPr>
              <a:t>网络科学的应用</a:t>
            </a:r>
            <a:endParaRPr lang="en-US" sz="1440" dirty="0"/>
          </a:p>
        </p:txBody>
      </p:sp>
      <p:sp>
        <p:nvSpPr>
          <p:cNvPr id="8" name="Text 6"/>
          <p:cNvSpPr/>
          <p:nvPr/>
        </p:nvSpPr>
        <p:spPr>
          <a:xfrm>
            <a:off x="923901" y="3300219"/>
            <a:ext cx="706348" cy="621792"/>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304" b="1" dirty="0">
                <a:solidFill>
                  <a:srgbClr val="374D87"/>
                </a:solidFill>
                <a:latin typeface="PingFang SC" pitchFamily="34" charset="0"/>
                <a:ea typeface="PingFang SC" pitchFamily="34" charset="-122"/>
                <a:cs typeface="PingFang SC" pitchFamily="34" charset="-120"/>
              </a:rPr>
              <a:t>03</a:t>
            </a:r>
            <a:endParaRPr lang="en-US" sz="1440" dirty="0"/>
          </a:p>
        </p:txBody>
      </p:sp>
      <p:sp>
        <p:nvSpPr>
          <p:cNvPr id="9" name="Text 7"/>
          <p:cNvSpPr/>
          <p:nvPr/>
        </p:nvSpPr>
        <p:spPr>
          <a:xfrm>
            <a:off x="1520202" y="3983581"/>
            <a:ext cx="3236976" cy="512064"/>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1728" dirty="0">
                <a:solidFill>
                  <a:srgbClr val="000000"/>
                </a:solidFill>
                <a:latin typeface="Microsoft Yahei" pitchFamily="34" charset="0"/>
                <a:ea typeface="Microsoft Yahei" pitchFamily="34" charset="-122"/>
                <a:cs typeface="Microsoft Yahei" pitchFamily="34" charset="-120"/>
              </a:rPr>
              <a:t>网络科学的未来展望</a:t>
            </a:r>
            <a:endParaRPr lang="en-US" sz="1440" dirty="0"/>
          </a:p>
        </p:txBody>
      </p:sp>
      <p:sp>
        <p:nvSpPr>
          <p:cNvPr id="10" name="Text 8"/>
          <p:cNvSpPr/>
          <p:nvPr/>
        </p:nvSpPr>
        <p:spPr>
          <a:xfrm>
            <a:off x="923901" y="3928717"/>
            <a:ext cx="706348" cy="621792"/>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304" b="1" dirty="0">
                <a:solidFill>
                  <a:srgbClr val="374D87"/>
                </a:solidFill>
                <a:latin typeface="PingFang SC" pitchFamily="34" charset="0"/>
                <a:ea typeface="PingFang SC" pitchFamily="34" charset="-122"/>
                <a:cs typeface="PingFang SC" pitchFamily="34" charset="-120"/>
              </a:rPr>
              <a:t>04</a:t>
            </a:r>
            <a:endParaRPr lang="en-US" sz="1440" dirty="0"/>
          </a:p>
        </p:txBody>
      </p:sp>
      <p:sp>
        <p:nvSpPr>
          <p:cNvPr id="11" name="Text 9"/>
          <p:cNvSpPr/>
          <p:nvPr/>
        </p:nvSpPr>
        <p:spPr>
          <a:xfrm>
            <a:off x="5168301" y="2098088"/>
            <a:ext cx="3236976" cy="512064"/>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1728" dirty="0">
                <a:solidFill>
                  <a:srgbClr val="000000"/>
                </a:solidFill>
                <a:latin typeface="Microsoft Yahei" pitchFamily="34" charset="0"/>
                <a:ea typeface="Microsoft Yahei" pitchFamily="34" charset="-122"/>
                <a:cs typeface="Microsoft Yahei" pitchFamily="34" charset="-120"/>
              </a:rPr>
              <a:t>结论</a:t>
            </a:r>
            <a:endParaRPr lang="en-US" sz="1440" dirty="0"/>
          </a:p>
        </p:txBody>
      </p:sp>
      <p:sp>
        <p:nvSpPr>
          <p:cNvPr id="12" name="Text 10"/>
          <p:cNvSpPr/>
          <p:nvPr/>
        </p:nvSpPr>
        <p:spPr>
          <a:xfrm>
            <a:off x="4572000" y="2043224"/>
            <a:ext cx="706348" cy="621792"/>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304" b="1" dirty="0">
                <a:solidFill>
                  <a:srgbClr val="374D87"/>
                </a:solidFill>
                <a:latin typeface="PingFang SC" pitchFamily="34" charset="0"/>
                <a:ea typeface="PingFang SC" pitchFamily="34" charset="-122"/>
                <a:cs typeface="PingFang SC" pitchFamily="34" charset="-120"/>
              </a:rPr>
              <a:t>05</a:t>
            </a:r>
            <a:endParaRPr lang="en-US" sz="144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738792" y="2311996"/>
            <a:ext cx="4313208" cy="1088136"/>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4752" b="1" dirty="0">
                <a:solidFill>
                  <a:srgbClr val="374D87">
                    <a:alpha val="10000"/>
                  </a:srgbClr>
                </a:solidFill>
                <a:latin typeface="Microsoft Yahei" pitchFamily="34" charset="0"/>
                <a:ea typeface="Microsoft Yahei" pitchFamily="34" charset="-122"/>
                <a:cs typeface="Microsoft Yahei" pitchFamily="34" charset="-120"/>
              </a:rPr>
              <a:t>THANKS！</a:t>
            </a:r>
            <a:endParaRPr lang="en-US" sz="1440" dirty="0"/>
          </a:p>
        </p:txBody>
      </p:sp>
      <p:sp>
        <p:nvSpPr>
          <p:cNvPr id="3" name="Text 1"/>
          <p:cNvSpPr/>
          <p:nvPr/>
        </p:nvSpPr>
        <p:spPr>
          <a:xfrm>
            <a:off x="738792" y="2179408"/>
            <a:ext cx="3275888" cy="676656"/>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3888" b="1" dirty="0">
                <a:solidFill>
                  <a:srgbClr val="374D87"/>
                </a:solidFill>
                <a:latin typeface="Microsoft Yahei" pitchFamily="34" charset="0"/>
                <a:ea typeface="Microsoft Yahei" pitchFamily="34" charset="-122"/>
                <a:cs typeface="Microsoft Yahei" pitchFamily="34" charset="-120"/>
              </a:rPr>
              <a:t>感谢观看！</a:t>
            </a:r>
            <a:endParaRPr lang="en-US" sz="1440" dirty="0"/>
          </a:p>
        </p:txBody>
      </p:sp>
      <p:sp>
        <p:nvSpPr>
          <p:cNvPr id="4" name="Shape 2"/>
          <p:cNvSpPr/>
          <p:nvPr/>
        </p:nvSpPr>
        <p:spPr>
          <a:xfrm>
            <a:off x="825232" y="1453898"/>
            <a:ext cx="182880" cy="182880"/>
          </a:xfrm>
          <a:custGeom>
            <a:avLst/>
            <a:gdLst/>
            <a:ahLst/>
            <a:cxnLst/>
            <a:rect l="l" t="t" r="r" b="b"/>
            <a:pathLst>
              <a:path w="182880" h="182880">
                <a:moveTo>
                  <a:pt x="91440" y="0"/>
                </a:moveTo>
                <a:moveTo>
                  <a:pt x="91440" y="0"/>
                </a:moveTo>
                <a:cubicBezTo>
                  <a:pt x="141907" y="0"/>
                  <a:pt x="182880" y="40973"/>
                  <a:pt x="182880" y="91440"/>
                </a:cubicBezTo>
                <a:cubicBezTo>
                  <a:pt x="182880" y="141907"/>
                  <a:pt x="141907" y="182880"/>
                  <a:pt x="91440" y="182880"/>
                </a:cubicBezTo>
                <a:cubicBezTo>
                  <a:pt x="40973" y="182880"/>
                  <a:pt x="0" y="141907"/>
                  <a:pt x="0" y="91440"/>
                </a:cubicBezTo>
                <a:cubicBezTo>
                  <a:pt x="0" y="40973"/>
                  <a:pt x="40973" y="0"/>
                  <a:pt x="91440" y="0"/>
                </a:cubicBezTo>
                <a:close/>
              </a:path>
            </a:pathLst>
          </a:custGeom>
          <a:solidFill>
            <a:srgbClr val="0A75F3"/>
          </a:solidFill>
          <a:ln/>
        </p:spPr>
      </p:sp>
      <p:sp>
        <p:nvSpPr>
          <p:cNvPr id="5" name="Shape 3"/>
          <p:cNvSpPr/>
          <p:nvPr/>
        </p:nvSpPr>
        <p:spPr>
          <a:xfrm>
            <a:off x="1150837" y="1453898"/>
            <a:ext cx="182880" cy="182880"/>
          </a:xfrm>
          <a:custGeom>
            <a:avLst/>
            <a:gdLst/>
            <a:ahLst/>
            <a:cxnLst/>
            <a:rect l="l" t="t" r="r" b="b"/>
            <a:pathLst>
              <a:path w="182880" h="182880">
                <a:moveTo>
                  <a:pt x="91440" y="0"/>
                </a:moveTo>
                <a:moveTo>
                  <a:pt x="91440" y="0"/>
                </a:moveTo>
                <a:cubicBezTo>
                  <a:pt x="141907" y="0"/>
                  <a:pt x="182880" y="40973"/>
                  <a:pt x="182880" y="91440"/>
                </a:cubicBezTo>
                <a:cubicBezTo>
                  <a:pt x="182880" y="141907"/>
                  <a:pt x="141907" y="182880"/>
                  <a:pt x="91440" y="182880"/>
                </a:cubicBezTo>
                <a:cubicBezTo>
                  <a:pt x="40973" y="182880"/>
                  <a:pt x="0" y="141907"/>
                  <a:pt x="0" y="91440"/>
                </a:cubicBezTo>
                <a:cubicBezTo>
                  <a:pt x="0" y="40973"/>
                  <a:pt x="40973" y="0"/>
                  <a:pt x="91440" y="0"/>
                </a:cubicBezTo>
                <a:close/>
              </a:path>
            </a:pathLst>
          </a:custGeom>
          <a:solidFill>
            <a:srgbClr val="0A75F3"/>
          </a:solidFill>
          <a:ln/>
        </p:spPr>
      </p:sp>
      <p:sp>
        <p:nvSpPr>
          <p:cNvPr id="6" name="Shape 4"/>
          <p:cNvSpPr/>
          <p:nvPr/>
        </p:nvSpPr>
        <p:spPr>
          <a:xfrm>
            <a:off x="1476442" y="1453898"/>
            <a:ext cx="182880" cy="182880"/>
          </a:xfrm>
          <a:custGeom>
            <a:avLst/>
            <a:gdLst/>
            <a:ahLst/>
            <a:cxnLst/>
            <a:rect l="l" t="t" r="r" b="b"/>
            <a:pathLst>
              <a:path w="182880" h="182880">
                <a:moveTo>
                  <a:pt x="91440" y="0"/>
                </a:moveTo>
                <a:moveTo>
                  <a:pt x="91440" y="0"/>
                </a:moveTo>
                <a:cubicBezTo>
                  <a:pt x="141907" y="0"/>
                  <a:pt x="182880" y="40973"/>
                  <a:pt x="182880" y="91440"/>
                </a:cubicBezTo>
                <a:cubicBezTo>
                  <a:pt x="182880" y="141907"/>
                  <a:pt x="141907" y="182880"/>
                  <a:pt x="91440" y="182880"/>
                </a:cubicBezTo>
                <a:cubicBezTo>
                  <a:pt x="40973" y="182880"/>
                  <a:pt x="0" y="141907"/>
                  <a:pt x="0" y="91440"/>
                </a:cubicBezTo>
                <a:cubicBezTo>
                  <a:pt x="0" y="40973"/>
                  <a:pt x="40973" y="0"/>
                  <a:pt x="91440" y="0"/>
                </a:cubicBezTo>
                <a:close/>
              </a:path>
            </a:pathLst>
          </a:custGeom>
          <a:solidFill>
            <a:srgbClr val="7EB5F6"/>
          </a:solidFill>
          <a:ln/>
        </p:spPr>
      </p:sp>
      <p:sp>
        <p:nvSpPr>
          <p:cNvPr id="7" name="Shape 5"/>
          <p:cNvSpPr/>
          <p:nvPr/>
        </p:nvSpPr>
        <p:spPr>
          <a:xfrm>
            <a:off x="1802047" y="1453898"/>
            <a:ext cx="182880" cy="182880"/>
          </a:xfrm>
          <a:custGeom>
            <a:avLst/>
            <a:gdLst/>
            <a:ahLst/>
            <a:cxnLst/>
            <a:rect l="l" t="t" r="r" b="b"/>
            <a:pathLst>
              <a:path w="182880" h="182880">
                <a:moveTo>
                  <a:pt x="91440" y="0"/>
                </a:moveTo>
                <a:moveTo>
                  <a:pt x="91440" y="0"/>
                </a:moveTo>
                <a:cubicBezTo>
                  <a:pt x="141907" y="0"/>
                  <a:pt x="182880" y="40973"/>
                  <a:pt x="182880" y="91440"/>
                </a:cubicBezTo>
                <a:cubicBezTo>
                  <a:pt x="182880" y="141907"/>
                  <a:pt x="141907" y="182880"/>
                  <a:pt x="91440" y="182880"/>
                </a:cubicBezTo>
                <a:cubicBezTo>
                  <a:pt x="40973" y="182880"/>
                  <a:pt x="0" y="141907"/>
                  <a:pt x="0" y="91440"/>
                </a:cubicBezTo>
                <a:cubicBezTo>
                  <a:pt x="0" y="40973"/>
                  <a:pt x="40973" y="0"/>
                  <a:pt x="91440" y="0"/>
                </a:cubicBezTo>
                <a:close/>
              </a:path>
            </a:pathLst>
          </a:custGeom>
          <a:solidFill>
            <a:srgbClr val="B8D6FA"/>
          </a:solidFill>
          <a:ln/>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1234639" y="2066470"/>
            <a:ext cx="741298" cy="548640"/>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2880" b="1" dirty="0">
                <a:solidFill>
                  <a:srgbClr val="374D87"/>
                </a:solidFill>
                <a:latin typeface="Microsoft Yahei" pitchFamily="34" charset="0"/>
                <a:ea typeface="Microsoft Yahei" pitchFamily="34" charset="-122"/>
                <a:cs typeface="Microsoft Yahei" pitchFamily="34" charset="-120"/>
              </a:rPr>
              <a:t>01</a:t>
            </a:r>
            <a:endParaRPr lang="en-US" sz="1440" dirty="0"/>
          </a:p>
        </p:txBody>
      </p:sp>
      <p:sp>
        <p:nvSpPr>
          <p:cNvPr id="3" name="Text 1"/>
          <p:cNvSpPr/>
          <p:nvPr/>
        </p:nvSpPr>
        <p:spPr>
          <a:xfrm>
            <a:off x="2389151" y="1975030"/>
            <a:ext cx="6294179" cy="731520"/>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880" b="1" dirty="0">
                <a:solidFill>
                  <a:srgbClr val="374D87"/>
                </a:solidFill>
                <a:latin typeface="Microsoft Yahei" pitchFamily="34" charset="0"/>
                <a:ea typeface="Microsoft Yahei" pitchFamily="34" charset="-122"/>
                <a:cs typeface="Microsoft Yahei" pitchFamily="34" charset="-120"/>
              </a:rPr>
              <a:t>网络研究的起源与发展</a:t>
            </a:r>
            <a:endParaRPr lang="en-US" sz="144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340164" y="100584"/>
            <a:ext cx="8509698" cy="676656"/>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592" b="1" dirty="0">
                <a:solidFill>
                  <a:srgbClr val="152A62"/>
                </a:solidFill>
                <a:latin typeface="Microsoft Yahei" pitchFamily="34" charset="0"/>
                <a:ea typeface="Microsoft Yahei" pitchFamily="34" charset="-122"/>
                <a:cs typeface="Microsoft Yahei" pitchFamily="34" charset="-120"/>
              </a:rPr>
              <a:t>从随机网络到无尺度网络</a:t>
            </a:r>
            <a:endParaRPr lang="en-US" sz="1440" dirty="0"/>
          </a:p>
        </p:txBody>
      </p:sp>
      <p:sp>
        <p:nvSpPr>
          <p:cNvPr id="3" name="Text 1"/>
          <p:cNvSpPr/>
          <p:nvPr/>
        </p:nvSpPr>
        <p:spPr>
          <a:xfrm>
            <a:off x="2743200" y="1025863"/>
            <a:ext cx="3657600" cy="448056"/>
          </a:xfrm>
          <a:prstGeom prst="rect">
            <a:avLst/>
          </a:prstGeom>
          <a:noFill/>
          <a:ln/>
        </p:spPr>
        <p:txBody>
          <a:bodyPr wrap="square" lIns="95250" tIns="95250" rIns="95250" bIns="95250" rtlCol="0" anchor="ctr">
            <a:spAutoFit/>
          </a:bodyPr>
          <a:lstStyle/>
          <a:p>
            <a:pPr algn="ct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随机网络模型的兴起</a:t>
            </a:r>
            <a:endParaRPr lang="en-US" sz="1440" dirty="0"/>
          </a:p>
        </p:txBody>
      </p:sp>
      <p:sp>
        <p:nvSpPr>
          <p:cNvPr id="4" name="Text 2"/>
          <p:cNvSpPr/>
          <p:nvPr/>
        </p:nvSpPr>
        <p:spPr>
          <a:xfrm>
            <a:off x="2743200" y="1368172"/>
            <a:ext cx="3657600" cy="841248"/>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在20世纪90年代，随机网络模型成为主流，研究者认为网络中的节点连接是随机的，没有特定的模式或规律，这一观点在当时被广泛接受。</a:t>
            </a:r>
            <a:endParaRPr lang="en-US" sz="1440" dirty="0"/>
          </a:p>
        </p:txBody>
      </p:sp>
      <p:sp>
        <p:nvSpPr>
          <p:cNvPr id="5" name="Text 3"/>
          <p:cNvSpPr/>
          <p:nvPr/>
        </p:nvSpPr>
        <p:spPr>
          <a:xfrm>
            <a:off x="522708" y="2567541"/>
            <a:ext cx="3657600" cy="448056"/>
          </a:xfrm>
          <a:prstGeom prst="rect">
            <a:avLst/>
          </a:prstGeom>
          <a:noFill/>
          <a:ln/>
        </p:spPr>
        <p:txBody>
          <a:bodyPr wrap="square" lIns="95250" tIns="95250" rIns="95250" bIns="95250" rtlCol="0" anchor="ctr">
            <a:spAutoFit/>
          </a:bodyPr>
          <a:lstStyle/>
          <a:p>
            <a:pPr algn="ct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实际网络数据的启示</a:t>
            </a:r>
            <a:endParaRPr lang="en-US" sz="1440" dirty="0"/>
          </a:p>
        </p:txBody>
      </p:sp>
      <p:sp>
        <p:nvSpPr>
          <p:cNvPr id="6" name="Text 4"/>
          <p:cNvSpPr/>
          <p:nvPr/>
        </p:nvSpPr>
        <p:spPr>
          <a:xfrm>
            <a:off x="522708" y="2899468"/>
            <a:ext cx="3657600" cy="841248"/>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随着对万维网等实际网络数据的研究，研究人员发现这些网络的特性与随机网络模型不符，这促使他们开始寻找新的网络模型来解释这些现象。</a:t>
            </a:r>
            <a:endParaRPr lang="en-US" sz="1440" dirty="0"/>
          </a:p>
        </p:txBody>
      </p:sp>
      <p:sp>
        <p:nvSpPr>
          <p:cNvPr id="7" name="Text 5"/>
          <p:cNvSpPr/>
          <p:nvPr/>
        </p:nvSpPr>
        <p:spPr>
          <a:xfrm>
            <a:off x="4963692" y="2567541"/>
            <a:ext cx="3657600" cy="448056"/>
          </a:xfrm>
          <a:prstGeom prst="rect">
            <a:avLst/>
          </a:prstGeom>
          <a:noFill/>
          <a:ln/>
        </p:spPr>
        <p:txBody>
          <a:bodyPr wrap="square" lIns="95250" tIns="95250" rIns="95250" bIns="95250" rtlCol="0" anchor="ctr">
            <a:spAutoFit/>
          </a:bodyPr>
          <a:lstStyle/>
          <a:p>
            <a:pPr algn="ct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无尺度网络的发现</a:t>
            </a:r>
            <a:endParaRPr lang="en-US" sz="1440" dirty="0"/>
          </a:p>
        </p:txBody>
      </p:sp>
      <p:sp>
        <p:nvSpPr>
          <p:cNvPr id="8" name="Text 6"/>
          <p:cNvSpPr/>
          <p:nvPr/>
        </p:nvSpPr>
        <p:spPr>
          <a:xfrm>
            <a:off x="4963692" y="2899468"/>
            <a:ext cx="3657600" cy="841248"/>
          </a:xfrm>
          <a:prstGeom prst="rect">
            <a:avLst/>
          </a:prstGeom>
          <a:noFill/>
          <a:ln/>
        </p:spPr>
        <p:txBody>
          <a:bodyPr wrap="square" lIns="95250" tIns="95250" rIns="95250" bIns="95250" rtlCol="0" anchor="t">
            <a:spAutoFit/>
          </a:bodyPr>
          <a:lstStyle/>
          <a:p>
            <a:pPr algn="just" indent="0" marL="0">
              <a:lnSpc>
                <a:spcPct val="100000"/>
              </a:lnSpc>
              <a:buNone/>
            </a:pPr>
            <a:r>
              <a:rPr lang="en-US" sz="1152" dirty="0">
                <a:solidFill>
                  <a:srgbClr val="000000"/>
                </a:solidFill>
                <a:latin typeface="Microsoft Yahei" pitchFamily="34" charset="0"/>
                <a:ea typeface="Microsoft Yahei" pitchFamily="34" charset="-122"/>
                <a:cs typeface="Microsoft Yahei" pitchFamily="34" charset="-120"/>
              </a:rPr>
              <a:t>1998年，通过分析实际网络的数据，研究人员发现了幂律分布，揭示了少数枢纽节点连接大量其他节点的现象，这种网络被称为无尺度网络。</a:t>
            </a:r>
            <a:endParaRPr lang="en-US" sz="144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340164" y="100584"/>
            <a:ext cx="8509698" cy="676656"/>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592" b="1" dirty="0">
                <a:solidFill>
                  <a:srgbClr val="152A62"/>
                </a:solidFill>
                <a:latin typeface="Microsoft Yahei" pitchFamily="34" charset="0"/>
                <a:ea typeface="Microsoft Yahei" pitchFamily="34" charset="-122"/>
                <a:cs typeface="Microsoft Yahei" pitchFamily="34" charset="-120"/>
              </a:rPr>
              <a:t>无尺度网络的特点</a:t>
            </a:r>
            <a:endParaRPr lang="en-US" sz="1440" dirty="0"/>
          </a:p>
        </p:txBody>
      </p:sp>
      <p:sp>
        <p:nvSpPr>
          <p:cNvPr id="3" name="Shape 1"/>
          <p:cNvSpPr/>
          <p:nvPr/>
        </p:nvSpPr>
        <p:spPr>
          <a:xfrm>
            <a:off x="801601" y="1138322"/>
            <a:ext cx="528891" cy="391522"/>
          </a:xfrm>
          <a:custGeom>
            <a:avLst/>
            <a:gdLst/>
            <a:ahLst/>
            <a:cxnLst/>
            <a:rect l="l" t="t" r="r" b="b"/>
            <a:pathLst>
              <a:path w="528891" h="391522">
                <a:moveTo>
                  <a:pt x="0" y="0"/>
                </a:moveTo>
                <a:moveTo>
                  <a:pt x="0" y="0"/>
                </a:moveTo>
                <a:lnTo>
                  <a:pt x="528891" y="0"/>
                </a:lnTo>
                <a:lnTo>
                  <a:pt x="528891" y="391522"/>
                </a:lnTo>
                <a:lnTo>
                  <a:pt x="0" y="391522"/>
                </a:lnTo>
                <a:close/>
              </a:path>
            </a:pathLst>
          </a:custGeom>
          <a:solidFill>
            <a:srgbClr val="0084FF"/>
          </a:solidFill>
          <a:ln/>
        </p:spPr>
      </p:sp>
      <p:sp>
        <p:nvSpPr>
          <p:cNvPr id="4" name="Shape 2"/>
          <p:cNvSpPr/>
          <p:nvPr/>
        </p:nvSpPr>
        <p:spPr>
          <a:xfrm>
            <a:off x="1330124" y="1132915"/>
            <a:ext cx="2944368" cy="1645920"/>
          </a:xfrm>
          <a:custGeom>
            <a:avLst/>
            <a:gdLst/>
            <a:ahLst/>
            <a:cxnLst/>
            <a:rect l="l" t="t" r="r" b="b"/>
            <a:pathLst>
              <a:path w="2944368" h="1645920">
                <a:moveTo>
                  <a:pt x="0" y="0"/>
                </a:moveTo>
                <a:moveTo>
                  <a:pt x="0" y="0"/>
                </a:moveTo>
                <a:lnTo>
                  <a:pt x="2944368" y="0"/>
                </a:lnTo>
                <a:lnTo>
                  <a:pt x="2944368" y="1645920"/>
                </a:lnTo>
                <a:lnTo>
                  <a:pt x="0" y="1645920"/>
                </a:lnTo>
                <a:close/>
              </a:path>
            </a:pathLst>
          </a:custGeom>
          <a:solidFill>
            <a:srgbClr val="0084FF">
              <a:alpha val="10000"/>
            </a:srgbClr>
          </a:solidFill>
          <a:ln/>
        </p:spPr>
      </p:sp>
      <p:sp>
        <p:nvSpPr>
          <p:cNvPr id="5" name="Shape 3"/>
          <p:cNvSpPr/>
          <p:nvPr/>
        </p:nvSpPr>
        <p:spPr>
          <a:xfrm>
            <a:off x="5495514" y="1529844"/>
            <a:ext cx="2944368" cy="1645920"/>
          </a:xfrm>
          <a:custGeom>
            <a:avLst/>
            <a:gdLst/>
            <a:ahLst/>
            <a:cxnLst/>
            <a:rect l="l" t="t" r="r" b="b"/>
            <a:pathLst>
              <a:path w="2944368" h="1645920">
                <a:moveTo>
                  <a:pt x="0" y="0"/>
                </a:moveTo>
                <a:moveTo>
                  <a:pt x="0" y="0"/>
                </a:moveTo>
                <a:lnTo>
                  <a:pt x="2944368" y="0"/>
                </a:lnTo>
                <a:lnTo>
                  <a:pt x="2944368" y="1645920"/>
                </a:lnTo>
                <a:lnTo>
                  <a:pt x="0" y="1645920"/>
                </a:lnTo>
                <a:close/>
              </a:path>
            </a:pathLst>
          </a:custGeom>
          <a:solidFill>
            <a:srgbClr val="0084FF">
              <a:alpha val="10000"/>
            </a:srgbClr>
          </a:solidFill>
          <a:ln/>
        </p:spPr>
      </p:sp>
      <p:sp>
        <p:nvSpPr>
          <p:cNvPr id="6" name="Shape 4"/>
          <p:cNvSpPr/>
          <p:nvPr/>
        </p:nvSpPr>
        <p:spPr>
          <a:xfrm>
            <a:off x="2206032" y="3066458"/>
            <a:ext cx="2944368" cy="1645920"/>
          </a:xfrm>
          <a:custGeom>
            <a:avLst/>
            <a:gdLst/>
            <a:ahLst/>
            <a:cxnLst/>
            <a:rect l="l" t="t" r="r" b="b"/>
            <a:pathLst>
              <a:path w="2944368" h="1645920">
                <a:moveTo>
                  <a:pt x="0" y="0"/>
                </a:moveTo>
                <a:moveTo>
                  <a:pt x="0" y="0"/>
                </a:moveTo>
                <a:lnTo>
                  <a:pt x="2944368" y="0"/>
                </a:lnTo>
                <a:lnTo>
                  <a:pt x="2944368" y="1645920"/>
                </a:lnTo>
                <a:lnTo>
                  <a:pt x="0" y="1645920"/>
                </a:lnTo>
                <a:close/>
              </a:path>
            </a:pathLst>
          </a:custGeom>
          <a:solidFill>
            <a:srgbClr val="0084FF">
              <a:alpha val="10000"/>
            </a:srgbClr>
          </a:solidFill>
          <a:ln/>
        </p:spPr>
      </p:sp>
      <p:sp>
        <p:nvSpPr>
          <p:cNvPr id="7" name="Text 5"/>
          <p:cNvSpPr/>
          <p:nvPr/>
        </p:nvSpPr>
        <p:spPr>
          <a:xfrm>
            <a:off x="703661" y="1129178"/>
            <a:ext cx="688194" cy="40233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FFFFFF"/>
                </a:solidFill>
                <a:latin typeface="Microsoft Yahei" pitchFamily="34" charset="0"/>
                <a:ea typeface="Microsoft Yahei" pitchFamily="34" charset="-122"/>
                <a:cs typeface="Microsoft Yahei" pitchFamily="34" charset="-120"/>
              </a:rPr>
              <a:t>01</a:t>
            </a:r>
            <a:endParaRPr lang="en-US" sz="1440" dirty="0"/>
          </a:p>
        </p:txBody>
      </p:sp>
      <p:sp>
        <p:nvSpPr>
          <p:cNvPr id="8" name="Text 6"/>
          <p:cNvSpPr/>
          <p:nvPr/>
        </p:nvSpPr>
        <p:spPr>
          <a:xfrm>
            <a:off x="1330491" y="1187779"/>
            <a:ext cx="2944001" cy="402336"/>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枢纽节点的关键作用</a:t>
            </a:r>
            <a:endParaRPr lang="en-US" sz="1440" dirty="0"/>
          </a:p>
        </p:txBody>
      </p:sp>
      <p:sp>
        <p:nvSpPr>
          <p:cNvPr id="9" name="Text 7"/>
          <p:cNvSpPr/>
          <p:nvPr/>
        </p:nvSpPr>
        <p:spPr>
          <a:xfrm>
            <a:off x="1330491" y="1489531"/>
            <a:ext cx="2944368" cy="1024128"/>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在无尺度网络中，少数高度连接的枢纽节点扮演着至关重要的角色。它们作为信息和资源的高效传输中心，确保了网络的整体连通性和功能性。</a:t>
            </a:r>
            <a:endParaRPr lang="en-US" sz="1440" dirty="0"/>
          </a:p>
        </p:txBody>
      </p:sp>
      <p:sp>
        <p:nvSpPr>
          <p:cNvPr id="10" name="Text 8"/>
          <p:cNvSpPr/>
          <p:nvPr/>
        </p:nvSpPr>
        <p:spPr>
          <a:xfrm>
            <a:off x="5495971" y="1584691"/>
            <a:ext cx="2944368" cy="402336"/>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对随机攻击的高鲁棒性</a:t>
            </a:r>
            <a:endParaRPr lang="en-US" sz="1440" dirty="0"/>
          </a:p>
        </p:txBody>
      </p:sp>
      <p:sp>
        <p:nvSpPr>
          <p:cNvPr id="11" name="Text 9"/>
          <p:cNvSpPr/>
          <p:nvPr/>
        </p:nvSpPr>
        <p:spPr>
          <a:xfrm>
            <a:off x="5495514" y="1886460"/>
            <a:ext cx="2944368" cy="1024128"/>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无尺度网络展现出对随机攻击的高鲁棒性，因为大多数节点的连接度较低，随机移除这些节点对网络结构的影响微乎其微，保持了网络的稳定性。</a:t>
            </a:r>
            <a:endParaRPr lang="en-US" sz="1440" dirty="0"/>
          </a:p>
        </p:txBody>
      </p:sp>
      <p:sp>
        <p:nvSpPr>
          <p:cNvPr id="12" name="Text 10"/>
          <p:cNvSpPr/>
          <p:nvPr/>
        </p:nvSpPr>
        <p:spPr>
          <a:xfrm>
            <a:off x="2206075" y="3120882"/>
            <a:ext cx="2944001" cy="402336"/>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幂律分布的特征</a:t>
            </a:r>
            <a:endParaRPr lang="en-US" sz="1440" dirty="0"/>
          </a:p>
        </p:txBody>
      </p:sp>
      <p:sp>
        <p:nvSpPr>
          <p:cNvPr id="13" name="Text 11"/>
          <p:cNvSpPr/>
          <p:nvPr/>
        </p:nvSpPr>
        <p:spPr>
          <a:xfrm>
            <a:off x="2206075" y="3422634"/>
            <a:ext cx="2944368" cy="1024128"/>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无尺度网络中的节点连接度遵循幂律分布，即少数节点拥有极高的连接度，而大多数节点连接度较低。这种分布模式揭示了网络结构的不均匀性。</a:t>
            </a:r>
            <a:endParaRPr lang="en-US" sz="1440" dirty="0"/>
          </a:p>
        </p:txBody>
      </p:sp>
      <p:sp>
        <p:nvSpPr>
          <p:cNvPr id="14" name="Shape 12"/>
          <p:cNvSpPr/>
          <p:nvPr/>
        </p:nvSpPr>
        <p:spPr>
          <a:xfrm>
            <a:off x="1677184" y="3071780"/>
            <a:ext cx="528891" cy="391522"/>
          </a:xfrm>
          <a:custGeom>
            <a:avLst/>
            <a:gdLst/>
            <a:ahLst/>
            <a:cxnLst/>
            <a:rect l="l" t="t" r="r" b="b"/>
            <a:pathLst>
              <a:path w="528891" h="391522">
                <a:moveTo>
                  <a:pt x="0" y="0"/>
                </a:moveTo>
                <a:moveTo>
                  <a:pt x="0" y="0"/>
                </a:moveTo>
                <a:lnTo>
                  <a:pt x="528891" y="0"/>
                </a:lnTo>
                <a:lnTo>
                  <a:pt x="528891" y="391522"/>
                </a:lnTo>
                <a:lnTo>
                  <a:pt x="0" y="391522"/>
                </a:lnTo>
                <a:close/>
              </a:path>
            </a:pathLst>
          </a:custGeom>
          <a:solidFill>
            <a:srgbClr val="0084FF"/>
          </a:solidFill>
          <a:ln/>
        </p:spPr>
      </p:sp>
      <p:sp>
        <p:nvSpPr>
          <p:cNvPr id="15" name="Text 13"/>
          <p:cNvSpPr/>
          <p:nvPr/>
        </p:nvSpPr>
        <p:spPr>
          <a:xfrm>
            <a:off x="1604032" y="3066373"/>
            <a:ext cx="650309" cy="40233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FFFFFF"/>
                </a:solidFill>
                <a:latin typeface="Microsoft Yahei" pitchFamily="34" charset="0"/>
                <a:ea typeface="Microsoft Yahei" pitchFamily="34" charset="-122"/>
                <a:cs typeface="Microsoft Yahei" pitchFamily="34" charset="-120"/>
              </a:rPr>
              <a:t>02</a:t>
            </a:r>
            <a:endParaRPr lang="en-US" sz="1440" dirty="0"/>
          </a:p>
        </p:txBody>
      </p:sp>
      <p:sp>
        <p:nvSpPr>
          <p:cNvPr id="16" name="Shape 14"/>
          <p:cNvSpPr/>
          <p:nvPr/>
        </p:nvSpPr>
        <p:spPr>
          <a:xfrm>
            <a:off x="4966302" y="1535251"/>
            <a:ext cx="528891" cy="391522"/>
          </a:xfrm>
          <a:custGeom>
            <a:avLst/>
            <a:gdLst/>
            <a:ahLst/>
            <a:cxnLst/>
            <a:rect l="l" t="t" r="r" b="b"/>
            <a:pathLst>
              <a:path w="528891" h="391522">
                <a:moveTo>
                  <a:pt x="0" y="0"/>
                </a:moveTo>
                <a:moveTo>
                  <a:pt x="0" y="0"/>
                </a:moveTo>
                <a:lnTo>
                  <a:pt x="528891" y="0"/>
                </a:lnTo>
                <a:lnTo>
                  <a:pt x="528891" y="391522"/>
                </a:lnTo>
                <a:lnTo>
                  <a:pt x="0" y="391522"/>
                </a:lnTo>
                <a:close/>
              </a:path>
            </a:pathLst>
          </a:custGeom>
          <a:solidFill>
            <a:srgbClr val="0084FF"/>
          </a:solidFill>
          <a:ln/>
        </p:spPr>
      </p:sp>
      <p:sp>
        <p:nvSpPr>
          <p:cNvPr id="17" name="Text 15"/>
          <p:cNvSpPr/>
          <p:nvPr/>
        </p:nvSpPr>
        <p:spPr>
          <a:xfrm>
            <a:off x="4847430" y="1529844"/>
            <a:ext cx="739524" cy="40233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FFFFFF"/>
                </a:solidFill>
                <a:latin typeface="Microsoft Yahei" pitchFamily="34" charset="0"/>
                <a:ea typeface="Microsoft Yahei" pitchFamily="34" charset="-122"/>
                <a:cs typeface="Microsoft Yahei" pitchFamily="34" charset="-120"/>
              </a:rPr>
              <a:t>03</a:t>
            </a:r>
            <a:endParaRPr lang="en-US" sz="144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340164" y="100584"/>
            <a:ext cx="8509698" cy="676656"/>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592" b="1" dirty="0">
                <a:solidFill>
                  <a:srgbClr val="152A62"/>
                </a:solidFill>
                <a:latin typeface="Microsoft Yahei" pitchFamily="34" charset="0"/>
                <a:ea typeface="Microsoft Yahei" pitchFamily="34" charset="-122"/>
                <a:cs typeface="Microsoft Yahei" pitchFamily="34" charset="-120"/>
              </a:rPr>
              <a:t>无尺度网络的发现与影响</a:t>
            </a:r>
            <a:endParaRPr lang="en-US" sz="1440" dirty="0"/>
          </a:p>
        </p:txBody>
      </p:sp>
      <p:sp>
        <p:nvSpPr>
          <p:cNvPr id="3" name="Shape 1"/>
          <p:cNvSpPr/>
          <p:nvPr/>
        </p:nvSpPr>
        <p:spPr>
          <a:xfrm>
            <a:off x="603401" y="1099566"/>
            <a:ext cx="7497539" cy="1021473"/>
          </a:xfrm>
          <a:custGeom>
            <a:avLst/>
            <a:gdLst/>
            <a:ahLst/>
            <a:cxnLst/>
            <a:rect l="l" t="t" r="r" b="b"/>
            <a:pathLst>
              <a:path w="7497539" h="1021473">
                <a:moveTo>
                  <a:pt x="127684" y="0"/>
                </a:moveTo>
                <a:moveTo>
                  <a:pt x="127684" y="0"/>
                </a:moveTo>
                <a:lnTo>
                  <a:pt x="7369855" y="0"/>
                </a:lnTo>
                <a:quadBezTo>
                  <a:pt x="7497539" y="0"/>
                  <a:pt x="7497539" y="127684"/>
                </a:quadBezTo>
                <a:lnTo>
                  <a:pt x="7497539" y="893789"/>
                </a:lnTo>
                <a:quadBezTo>
                  <a:pt x="7497539" y="1021473"/>
                  <a:pt x="7369855" y="1021473"/>
                </a:quadBezTo>
                <a:lnTo>
                  <a:pt x="127684" y="1021473"/>
                </a:lnTo>
                <a:quadBezTo>
                  <a:pt x="0" y="1021473"/>
                  <a:pt x="0" y="893789"/>
                </a:quadBezTo>
                <a:lnTo>
                  <a:pt x="0" y="127684"/>
                </a:lnTo>
                <a:quadBezTo>
                  <a:pt x="0" y="0"/>
                  <a:pt x="127684" y="0"/>
                </a:quadBezTo>
                <a:close/>
              </a:path>
            </a:pathLst>
          </a:custGeom>
          <a:solidFill>
            <a:srgbClr val="E1E1E1">
              <a:alpha val="20000"/>
            </a:srgbClr>
          </a:solidFill>
          <a:ln/>
        </p:spPr>
      </p:sp>
      <p:sp>
        <p:nvSpPr>
          <p:cNvPr id="4" name="Shape 2"/>
          <p:cNvSpPr/>
          <p:nvPr/>
        </p:nvSpPr>
        <p:spPr>
          <a:xfrm>
            <a:off x="603401" y="3263375"/>
            <a:ext cx="7497539" cy="914400"/>
          </a:xfrm>
          <a:custGeom>
            <a:avLst/>
            <a:gdLst/>
            <a:ahLst/>
            <a:cxnLst/>
            <a:rect l="l" t="t" r="r" b="b"/>
            <a:pathLst>
              <a:path w="7497539" h="914400">
                <a:moveTo>
                  <a:pt x="114300" y="0"/>
                </a:moveTo>
                <a:moveTo>
                  <a:pt x="114300" y="0"/>
                </a:moveTo>
                <a:lnTo>
                  <a:pt x="7383239" y="0"/>
                </a:lnTo>
                <a:quadBezTo>
                  <a:pt x="7497539" y="0"/>
                  <a:pt x="7497539" y="114300"/>
                </a:quadBezTo>
                <a:lnTo>
                  <a:pt x="7497539" y="800100"/>
                </a:lnTo>
                <a:quadBezTo>
                  <a:pt x="7497539" y="914400"/>
                  <a:pt x="7383239" y="914400"/>
                </a:quadBezTo>
                <a:lnTo>
                  <a:pt x="114300" y="914400"/>
                </a:lnTo>
                <a:quadBezTo>
                  <a:pt x="0" y="914400"/>
                  <a:pt x="0" y="800100"/>
                </a:quadBezTo>
                <a:lnTo>
                  <a:pt x="0" y="114300"/>
                </a:lnTo>
                <a:quadBezTo>
                  <a:pt x="0" y="0"/>
                  <a:pt x="114300" y="0"/>
                </a:quadBezTo>
                <a:close/>
              </a:path>
            </a:pathLst>
          </a:custGeom>
          <a:solidFill>
            <a:srgbClr val="E1E1E1">
              <a:alpha val="20000"/>
            </a:srgbClr>
          </a:solidFill>
          <a:ln/>
        </p:spPr>
      </p:sp>
      <p:sp>
        <p:nvSpPr>
          <p:cNvPr id="5" name="Shape 3"/>
          <p:cNvSpPr/>
          <p:nvPr/>
        </p:nvSpPr>
        <p:spPr>
          <a:xfrm rot="-8100000">
            <a:off x="8148204" y="3558047"/>
            <a:ext cx="325055" cy="325055"/>
          </a:xfrm>
          <a:custGeom>
            <a:avLst/>
            <a:gdLst/>
            <a:ahLst/>
            <a:cxnLst/>
            <a:rect l="l" t="t" r="r" b="b"/>
            <a:pathLst>
              <a:path w="325055" h="325055">
                <a:moveTo>
                  <a:pt x="0" y="0"/>
                </a:moveTo>
                <a:moveTo>
                  <a:pt x="0" y="0"/>
                </a:moveTo>
                <a:lnTo>
                  <a:pt x="0" y="325055"/>
                </a:lnTo>
                <a:lnTo>
                  <a:pt x="325055" y="325055"/>
                </a:lnTo>
                <a:close/>
              </a:path>
            </a:pathLst>
          </a:custGeom>
          <a:solidFill>
            <a:srgbClr val="E1E1E1">
              <a:alpha val="20000"/>
            </a:srgbClr>
          </a:solidFill>
          <a:ln/>
        </p:spPr>
      </p:sp>
      <p:sp>
        <p:nvSpPr>
          <p:cNvPr id="6" name="Shape 4"/>
          <p:cNvSpPr/>
          <p:nvPr/>
        </p:nvSpPr>
        <p:spPr>
          <a:xfrm>
            <a:off x="603401" y="2248391"/>
            <a:ext cx="7497539" cy="914400"/>
          </a:xfrm>
          <a:custGeom>
            <a:avLst/>
            <a:gdLst/>
            <a:ahLst/>
            <a:cxnLst/>
            <a:rect l="l" t="t" r="r" b="b"/>
            <a:pathLst>
              <a:path w="7497539" h="914400">
                <a:moveTo>
                  <a:pt x="114300" y="0"/>
                </a:moveTo>
                <a:moveTo>
                  <a:pt x="114300" y="0"/>
                </a:moveTo>
                <a:lnTo>
                  <a:pt x="7383239" y="0"/>
                </a:lnTo>
                <a:quadBezTo>
                  <a:pt x="7497539" y="0"/>
                  <a:pt x="7497539" y="114300"/>
                </a:quadBezTo>
                <a:lnTo>
                  <a:pt x="7497539" y="800100"/>
                </a:lnTo>
                <a:quadBezTo>
                  <a:pt x="7497539" y="914400"/>
                  <a:pt x="7383239" y="914400"/>
                </a:quadBezTo>
                <a:lnTo>
                  <a:pt x="114300" y="914400"/>
                </a:lnTo>
                <a:quadBezTo>
                  <a:pt x="0" y="914400"/>
                  <a:pt x="0" y="800100"/>
                </a:quadBezTo>
                <a:lnTo>
                  <a:pt x="0" y="114300"/>
                </a:lnTo>
                <a:quadBezTo>
                  <a:pt x="0" y="0"/>
                  <a:pt x="114300" y="0"/>
                </a:quadBezTo>
                <a:close/>
              </a:path>
            </a:pathLst>
          </a:custGeom>
          <a:solidFill>
            <a:srgbClr val="E1E1E1">
              <a:alpha val="20000"/>
            </a:srgbClr>
          </a:solidFill>
          <a:ln/>
        </p:spPr>
      </p:sp>
      <p:sp>
        <p:nvSpPr>
          <p:cNvPr id="7" name="Shape 5"/>
          <p:cNvSpPr/>
          <p:nvPr/>
        </p:nvSpPr>
        <p:spPr>
          <a:xfrm rot="-8100000">
            <a:off x="8148223" y="2543063"/>
            <a:ext cx="325055" cy="325055"/>
          </a:xfrm>
          <a:custGeom>
            <a:avLst/>
            <a:gdLst/>
            <a:ahLst/>
            <a:cxnLst/>
            <a:rect l="l" t="t" r="r" b="b"/>
            <a:pathLst>
              <a:path w="325055" h="325055">
                <a:moveTo>
                  <a:pt x="0" y="0"/>
                </a:moveTo>
                <a:moveTo>
                  <a:pt x="0" y="0"/>
                </a:moveTo>
                <a:lnTo>
                  <a:pt x="0" y="325055"/>
                </a:lnTo>
                <a:lnTo>
                  <a:pt x="325055" y="325055"/>
                </a:lnTo>
                <a:close/>
              </a:path>
            </a:pathLst>
          </a:custGeom>
          <a:solidFill>
            <a:srgbClr val="E1E1E1">
              <a:alpha val="20000"/>
            </a:srgbClr>
          </a:solidFill>
          <a:ln/>
        </p:spPr>
      </p:sp>
      <p:sp>
        <p:nvSpPr>
          <p:cNvPr id="8" name="Shape 6"/>
          <p:cNvSpPr/>
          <p:nvPr/>
        </p:nvSpPr>
        <p:spPr>
          <a:xfrm rot="-8100000">
            <a:off x="8148185" y="1394239"/>
            <a:ext cx="325055" cy="325055"/>
          </a:xfrm>
          <a:custGeom>
            <a:avLst/>
            <a:gdLst/>
            <a:ahLst/>
            <a:cxnLst/>
            <a:rect l="l" t="t" r="r" b="b"/>
            <a:pathLst>
              <a:path w="325055" h="325055">
                <a:moveTo>
                  <a:pt x="0" y="0"/>
                </a:moveTo>
                <a:moveTo>
                  <a:pt x="0" y="0"/>
                </a:moveTo>
                <a:lnTo>
                  <a:pt x="0" y="325055"/>
                </a:lnTo>
                <a:lnTo>
                  <a:pt x="325055" y="325055"/>
                </a:lnTo>
                <a:close/>
              </a:path>
            </a:pathLst>
          </a:custGeom>
          <a:solidFill>
            <a:srgbClr val="E1E1E1">
              <a:alpha val="20000"/>
            </a:srgbClr>
          </a:solidFill>
          <a:ln/>
        </p:spPr>
      </p:sp>
      <p:sp>
        <p:nvSpPr>
          <p:cNvPr id="9" name="Text 7"/>
          <p:cNvSpPr/>
          <p:nvPr/>
        </p:nvSpPr>
        <p:spPr>
          <a:xfrm>
            <a:off x="834307" y="1323749"/>
            <a:ext cx="2845133" cy="573106"/>
          </a:xfrm>
          <a:prstGeom prst="rect">
            <a:avLst/>
          </a:prstGeom>
          <a:noFill/>
          <a:ln/>
        </p:spPr>
        <p:txBody>
          <a:bodyPr wrap="square" lIns="95250" tIns="95250" rIns="95250" bIns="95250" rtlCol="0" anchor="ctr">
            <a:spAutoFit/>
          </a:bodyPr>
          <a:lstStyle/>
          <a:p>
            <a:pPr indent="0" marL="0">
              <a:lnSpc>
                <a:spcPct val="100000"/>
              </a:lnSpc>
              <a:buNone/>
            </a:pPr>
            <a:r>
              <a:rPr lang="en-US" sz="1728" b="1" dirty="0">
                <a:solidFill>
                  <a:srgbClr val="374D87"/>
                </a:solidFill>
                <a:latin typeface="Microsoft Yahei" pitchFamily="34" charset="0"/>
                <a:ea typeface="Microsoft Yahei" pitchFamily="34" charset="-122"/>
                <a:cs typeface="Microsoft Yahei" pitchFamily="34" charset="-120"/>
              </a:rPr>
              <a:t>无尺度网络的发现</a:t>
            </a:r>
            <a:endParaRPr lang="en-US" sz="1440" dirty="0"/>
          </a:p>
        </p:txBody>
      </p:sp>
      <p:sp>
        <p:nvSpPr>
          <p:cNvPr id="10" name="Text 8"/>
          <p:cNvSpPr/>
          <p:nvPr/>
        </p:nvSpPr>
        <p:spPr>
          <a:xfrm>
            <a:off x="3586576" y="1099566"/>
            <a:ext cx="4333133" cy="914400"/>
          </a:xfrm>
          <a:prstGeom prst="rect">
            <a:avLst/>
          </a:prstGeom>
          <a:noFill/>
          <a:ln/>
        </p:spPr>
        <p:txBody>
          <a:bodyPr wrap="square" lIns="95250" tIns="95250" rIns="95250" bIns="95250" rtlCol="0" anchor="ctr">
            <a:spAutoFit/>
          </a:bodyPr>
          <a:lstStyle/>
          <a:p>
            <a:pPr indent="0" marL="0">
              <a:lnSpc>
                <a:spcPct val="100000"/>
              </a:lnSpc>
              <a:spcBef>
                <a:spcPts val="375"/>
              </a:spcBef>
              <a:buNone/>
            </a:pPr>
            <a:r>
              <a:rPr lang="en-US" sz="1008" dirty="0">
                <a:solidFill>
                  <a:srgbClr val="000000"/>
                </a:solidFill>
                <a:latin typeface="Microsoft Yahei" pitchFamily="34" charset="0"/>
                <a:ea typeface="Microsoft Yahei" pitchFamily="34" charset="-122"/>
                <a:cs typeface="Microsoft Yahei" pitchFamily="34" charset="-120"/>
              </a:rPr>
              <a:t>1999年，在IBM托马斯·沃森研究中心，作者和团队通过分析实际网络数据发现了幂律分布，揭示了复杂网络的特性，这一发现标志着无尺度网络理论的诞生。</a:t>
            </a:r>
            <a:endParaRPr lang="en-US" sz="1440" dirty="0"/>
          </a:p>
        </p:txBody>
      </p:sp>
      <p:sp>
        <p:nvSpPr>
          <p:cNvPr id="11" name="Text 9"/>
          <p:cNvSpPr/>
          <p:nvPr/>
        </p:nvSpPr>
        <p:spPr>
          <a:xfrm>
            <a:off x="834307" y="2409000"/>
            <a:ext cx="2531059" cy="593182"/>
          </a:xfrm>
          <a:prstGeom prst="rect">
            <a:avLst/>
          </a:prstGeom>
          <a:noFill/>
          <a:ln/>
        </p:spPr>
        <p:txBody>
          <a:bodyPr wrap="square" lIns="95250" tIns="95250" rIns="95250" bIns="95250" rtlCol="0" anchor="ctr">
            <a:spAutoFit/>
          </a:bodyPr>
          <a:lstStyle/>
          <a:p>
            <a:pP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无尺度网络的特点</a:t>
            </a:r>
            <a:endParaRPr lang="en-US" sz="1440" dirty="0"/>
          </a:p>
        </p:txBody>
      </p:sp>
      <p:sp>
        <p:nvSpPr>
          <p:cNvPr id="12" name="Text 10"/>
          <p:cNvSpPr/>
          <p:nvPr/>
        </p:nvSpPr>
        <p:spPr>
          <a:xfrm>
            <a:off x="3586576" y="2248391"/>
            <a:ext cx="4333133" cy="914400"/>
          </a:xfrm>
          <a:prstGeom prst="rect">
            <a:avLst/>
          </a:prstGeom>
          <a:noFill/>
          <a:ln/>
        </p:spPr>
        <p:txBody>
          <a:bodyPr wrap="square" lIns="95250" tIns="95250" rIns="95250" bIns="95250" rtlCol="0" anchor="ctr">
            <a:spAutoFit/>
          </a:bodyPr>
          <a:lstStyle/>
          <a:p>
            <a:pPr indent="0" marL="0">
              <a:lnSpc>
                <a:spcPct val="100000"/>
              </a:lnSpc>
              <a:spcBef>
                <a:spcPts val="375"/>
              </a:spcBef>
              <a:buNone/>
            </a:pPr>
            <a:r>
              <a:rPr lang="en-US" sz="1008" dirty="0">
                <a:solidFill>
                  <a:srgbClr val="000000"/>
                </a:solidFill>
                <a:latin typeface="Microsoft Yahei" pitchFamily="34" charset="0"/>
                <a:ea typeface="Microsoft Yahei" pitchFamily="34" charset="-122"/>
                <a:cs typeface="Microsoft Yahei" pitchFamily="34" charset="-120"/>
              </a:rPr>
              <a:t>无尺度网络具有枢纽节点、鲁棒性、幂律分布和普遍性等特点，这些特性使得无尺度网络在互联网、社交网络、生物网络等多个系统中发挥着重要作用。</a:t>
            </a:r>
            <a:endParaRPr lang="en-US" sz="1440" dirty="0"/>
          </a:p>
        </p:txBody>
      </p:sp>
      <p:sp>
        <p:nvSpPr>
          <p:cNvPr id="13" name="Text 11"/>
          <p:cNvSpPr/>
          <p:nvPr/>
        </p:nvSpPr>
        <p:spPr>
          <a:xfrm>
            <a:off x="834307" y="3434022"/>
            <a:ext cx="2530145" cy="573106"/>
          </a:xfrm>
          <a:prstGeom prst="rect">
            <a:avLst/>
          </a:prstGeom>
          <a:noFill/>
          <a:ln/>
        </p:spPr>
        <p:txBody>
          <a:bodyPr wrap="square" lIns="95250" tIns="95250" rIns="95250" bIns="95250" rtlCol="0" anchor="ctr">
            <a:spAutoFit/>
          </a:bodyPr>
          <a:lstStyle/>
          <a:p>
            <a:pPr indent="0" marL="0">
              <a:lnSpc>
                <a:spcPct val="100000"/>
              </a:lnSpc>
              <a:buNone/>
            </a:pPr>
            <a:r>
              <a:rPr lang="en-US" sz="1728" b="1" dirty="0">
                <a:solidFill>
                  <a:srgbClr val="374D87"/>
                </a:solidFill>
                <a:latin typeface="Microsoft Yahei" pitchFamily="34" charset="0"/>
                <a:ea typeface="Microsoft Yahei" pitchFamily="34" charset="-122"/>
                <a:cs typeface="Microsoft Yahei" pitchFamily="34" charset="-120"/>
              </a:rPr>
              <a:t>无尺度网络的影响</a:t>
            </a:r>
            <a:endParaRPr lang="en-US" sz="1440" dirty="0"/>
          </a:p>
        </p:txBody>
      </p:sp>
      <p:sp>
        <p:nvSpPr>
          <p:cNvPr id="14" name="Text 12"/>
          <p:cNvSpPr/>
          <p:nvPr/>
        </p:nvSpPr>
        <p:spPr>
          <a:xfrm>
            <a:off x="3586576" y="3263375"/>
            <a:ext cx="4333133" cy="914400"/>
          </a:xfrm>
          <a:prstGeom prst="rect">
            <a:avLst/>
          </a:prstGeom>
          <a:noFill/>
          <a:ln/>
        </p:spPr>
        <p:txBody>
          <a:bodyPr wrap="square" lIns="95250" tIns="95250" rIns="95250" bIns="95250" rtlCol="0" anchor="ctr">
            <a:spAutoFit/>
          </a:bodyPr>
          <a:lstStyle/>
          <a:p>
            <a:pPr indent="0" marL="0">
              <a:lnSpc>
                <a:spcPct val="100000"/>
              </a:lnSpc>
              <a:spcBef>
                <a:spcPts val="375"/>
              </a:spcBef>
              <a:buNone/>
            </a:pPr>
            <a:r>
              <a:rPr lang="en-US" sz="1008" dirty="0">
                <a:solidFill>
                  <a:srgbClr val="000000"/>
                </a:solidFill>
                <a:latin typeface="Microsoft Yahei" pitchFamily="34" charset="0"/>
                <a:ea typeface="Microsoft Yahei" pitchFamily="34" charset="-122"/>
                <a:cs typeface="Microsoft Yahei" pitchFamily="34" charset="-120"/>
              </a:rPr>
              <a:t>无尺度网络的发现改变了我们对复杂系统的理解，提供了新的科学视角，并在互联网、社交网络和生物网络等领域产生了深远影响。</a:t>
            </a:r>
            <a:endParaRPr lang="en-US" sz="144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1234639" y="2066470"/>
            <a:ext cx="741298" cy="548640"/>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2880" b="1" dirty="0">
                <a:solidFill>
                  <a:srgbClr val="374D87"/>
                </a:solidFill>
                <a:latin typeface="Microsoft Yahei" pitchFamily="34" charset="0"/>
                <a:ea typeface="Microsoft Yahei" pitchFamily="34" charset="-122"/>
                <a:cs typeface="Microsoft Yahei" pitchFamily="34" charset="-120"/>
              </a:rPr>
              <a:t>02</a:t>
            </a:r>
            <a:endParaRPr lang="en-US" sz="1440" dirty="0"/>
          </a:p>
        </p:txBody>
      </p:sp>
      <p:sp>
        <p:nvSpPr>
          <p:cNvPr id="3" name="Text 1"/>
          <p:cNvSpPr/>
          <p:nvPr/>
        </p:nvSpPr>
        <p:spPr>
          <a:xfrm>
            <a:off x="2389151" y="1975030"/>
            <a:ext cx="6294179" cy="731520"/>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880" b="1" dirty="0">
                <a:solidFill>
                  <a:srgbClr val="374D87"/>
                </a:solidFill>
                <a:latin typeface="Microsoft Yahei" pitchFamily="34" charset="0"/>
                <a:ea typeface="Microsoft Yahei" pitchFamily="34" charset="-122"/>
                <a:cs typeface="Microsoft Yahei" pitchFamily="34" charset="-120"/>
              </a:rPr>
              <a:t>网络的模块化与层级结构</a:t>
            </a:r>
            <a:endParaRPr lang="en-US" sz="144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340164" y="100584"/>
            <a:ext cx="8509698" cy="676656"/>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592" b="1" dirty="0">
                <a:solidFill>
                  <a:srgbClr val="152A62"/>
                </a:solidFill>
                <a:latin typeface="Microsoft Yahei" pitchFamily="34" charset="0"/>
                <a:ea typeface="Microsoft Yahei" pitchFamily="34" charset="-122"/>
                <a:cs typeface="Microsoft Yahei" pitchFamily="34" charset="-120"/>
              </a:rPr>
              <a:t>模块化网络的发现</a:t>
            </a:r>
            <a:endParaRPr lang="en-US" sz="1440" dirty="0"/>
          </a:p>
        </p:txBody>
      </p:sp>
      <p:sp>
        <p:nvSpPr>
          <p:cNvPr id="3" name="Shape 1"/>
          <p:cNvSpPr/>
          <p:nvPr/>
        </p:nvSpPr>
        <p:spPr>
          <a:xfrm>
            <a:off x="931010" y="2447708"/>
            <a:ext cx="2356811" cy="0"/>
          </a:xfrm>
          <a:custGeom>
            <a:avLst/>
            <a:gdLst/>
            <a:ahLst/>
            <a:cxnLst/>
            <a:rect l="l" t="t" r="r" b="b"/>
            <a:pathLst>
              <a:path w="2356811" h="0">
                <a:moveTo>
                  <a:pt x="2356811" y="0"/>
                </a:moveTo>
                <a:moveTo>
                  <a:pt x="2356811" y="0"/>
                </a:moveTo>
                <a:lnTo>
                  <a:pt x="0" y="0"/>
                </a:lnTo>
              </a:path>
            </a:pathLst>
          </a:custGeom>
          <a:noFill/>
          <a:ln w="19050">
            <a:solidFill>
              <a:srgbClr val="374D87"/>
            </a:solidFill>
            <a:prstDash val="solid"/>
            <a:headEnd type="arrow"/>
            <a:tailEnd type="arrow"/>
          </a:ln>
        </p:spPr>
      </p:sp>
      <p:sp>
        <p:nvSpPr>
          <p:cNvPr id="4" name="Shape 2"/>
          <p:cNvSpPr/>
          <p:nvPr/>
        </p:nvSpPr>
        <p:spPr>
          <a:xfrm>
            <a:off x="637864" y="1138754"/>
            <a:ext cx="374579" cy="770562"/>
          </a:xfrm>
          <a:custGeom>
            <a:avLst/>
            <a:gdLst/>
            <a:ahLst/>
            <a:cxnLst/>
            <a:rect l="l" t="t" r="r" b="b"/>
            <a:pathLst>
              <a:path w="374579" h="770562">
                <a:moveTo>
                  <a:pt x="187289" y="0"/>
                </a:moveTo>
                <a:moveTo>
                  <a:pt x="187289" y="0"/>
                </a:moveTo>
                <a:lnTo>
                  <a:pt x="187289" y="0"/>
                </a:lnTo>
                <a:quadBezTo>
                  <a:pt x="374579" y="0"/>
                  <a:pt x="374579" y="187289"/>
                </a:quadBezTo>
                <a:lnTo>
                  <a:pt x="374579" y="583272"/>
                </a:lnTo>
                <a:quadBezTo>
                  <a:pt x="374579" y="770562"/>
                  <a:pt x="187289" y="770562"/>
                </a:quadBezTo>
                <a:lnTo>
                  <a:pt x="187289" y="770562"/>
                </a:lnTo>
                <a:quadBezTo>
                  <a:pt x="0" y="770562"/>
                  <a:pt x="0" y="583272"/>
                </a:quadBezTo>
                <a:lnTo>
                  <a:pt x="0" y="187289"/>
                </a:lnTo>
                <a:quadBezTo>
                  <a:pt x="0" y="0"/>
                  <a:pt x="187289" y="0"/>
                </a:quadBezTo>
                <a:close/>
              </a:path>
            </a:pathLst>
          </a:custGeom>
          <a:solidFill>
            <a:srgbClr val="0084FF">
              <a:alpha val="50000"/>
            </a:srgbClr>
          </a:solidFill>
          <a:ln/>
        </p:spPr>
      </p:sp>
      <p:sp>
        <p:nvSpPr>
          <p:cNvPr id="5" name="Shape 3"/>
          <p:cNvSpPr/>
          <p:nvPr/>
        </p:nvSpPr>
        <p:spPr>
          <a:xfrm>
            <a:off x="627162" y="1138754"/>
            <a:ext cx="395983" cy="395983"/>
          </a:xfrm>
          <a:custGeom>
            <a:avLst/>
            <a:gdLst/>
            <a:ahLst/>
            <a:cxnLst/>
            <a:rect l="l" t="t" r="r" b="b"/>
            <a:pathLst>
              <a:path w="395983" h="395983">
                <a:moveTo>
                  <a:pt x="197992" y="0"/>
                </a:moveTo>
                <a:moveTo>
                  <a:pt x="197992" y="0"/>
                </a:moveTo>
                <a:cubicBezTo>
                  <a:pt x="307266" y="0"/>
                  <a:pt x="395983" y="88717"/>
                  <a:pt x="395983" y="197992"/>
                </a:cubicBezTo>
                <a:cubicBezTo>
                  <a:pt x="395983" y="307266"/>
                  <a:pt x="307266" y="395983"/>
                  <a:pt x="197992" y="395983"/>
                </a:cubicBezTo>
                <a:cubicBezTo>
                  <a:pt x="88717" y="395983"/>
                  <a:pt x="0" y="307266"/>
                  <a:pt x="0" y="197992"/>
                </a:cubicBezTo>
                <a:cubicBezTo>
                  <a:pt x="0" y="88717"/>
                  <a:pt x="88717" y="0"/>
                  <a:pt x="197992" y="0"/>
                </a:cubicBezTo>
                <a:close/>
              </a:path>
            </a:pathLst>
          </a:custGeom>
          <a:solidFill>
            <a:srgbClr val="0084FF"/>
          </a:solidFill>
          <a:ln/>
        </p:spPr>
      </p:sp>
      <p:sp>
        <p:nvSpPr>
          <p:cNvPr id="6" name="Text 4"/>
          <p:cNvSpPr/>
          <p:nvPr/>
        </p:nvSpPr>
        <p:spPr>
          <a:xfrm>
            <a:off x="537280" y="1093034"/>
            <a:ext cx="543006" cy="484632"/>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1584" b="1" dirty="0">
                <a:solidFill>
                  <a:srgbClr val="FFFFFF"/>
                </a:solidFill>
                <a:latin typeface="Microsoft Yahei" pitchFamily="34" charset="0"/>
                <a:ea typeface="Microsoft Yahei" pitchFamily="34" charset="-122"/>
                <a:cs typeface="Microsoft Yahei" pitchFamily="34" charset="-120"/>
              </a:rPr>
              <a:t>01</a:t>
            </a:r>
            <a:endParaRPr lang="en-US" sz="1440" dirty="0"/>
          </a:p>
        </p:txBody>
      </p:sp>
      <p:sp>
        <p:nvSpPr>
          <p:cNvPr id="7" name="Shape 5"/>
          <p:cNvSpPr/>
          <p:nvPr/>
        </p:nvSpPr>
        <p:spPr>
          <a:xfrm>
            <a:off x="2651634" y="2666540"/>
            <a:ext cx="374579" cy="770562"/>
          </a:xfrm>
          <a:custGeom>
            <a:avLst/>
            <a:gdLst/>
            <a:ahLst/>
            <a:cxnLst/>
            <a:rect l="l" t="t" r="r" b="b"/>
            <a:pathLst>
              <a:path w="374579" h="770562">
                <a:moveTo>
                  <a:pt x="187289" y="0"/>
                </a:moveTo>
                <a:moveTo>
                  <a:pt x="187289" y="0"/>
                </a:moveTo>
                <a:lnTo>
                  <a:pt x="187289" y="0"/>
                </a:lnTo>
                <a:quadBezTo>
                  <a:pt x="374579" y="0"/>
                  <a:pt x="374579" y="187289"/>
                </a:quadBezTo>
                <a:lnTo>
                  <a:pt x="374579" y="583272"/>
                </a:lnTo>
                <a:quadBezTo>
                  <a:pt x="374579" y="770562"/>
                  <a:pt x="187289" y="770562"/>
                </a:quadBezTo>
                <a:lnTo>
                  <a:pt x="187289" y="770562"/>
                </a:lnTo>
                <a:quadBezTo>
                  <a:pt x="0" y="770562"/>
                  <a:pt x="0" y="583272"/>
                </a:quadBezTo>
                <a:lnTo>
                  <a:pt x="0" y="187289"/>
                </a:lnTo>
                <a:quadBezTo>
                  <a:pt x="0" y="0"/>
                  <a:pt x="187289" y="0"/>
                </a:quadBezTo>
                <a:close/>
              </a:path>
            </a:pathLst>
          </a:custGeom>
          <a:solidFill>
            <a:srgbClr val="0084FF">
              <a:alpha val="50000"/>
            </a:srgbClr>
          </a:solidFill>
          <a:ln/>
        </p:spPr>
      </p:sp>
      <p:sp>
        <p:nvSpPr>
          <p:cNvPr id="8" name="Shape 6"/>
          <p:cNvSpPr/>
          <p:nvPr/>
        </p:nvSpPr>
        <p:spPr>
          <a:xfrm>
            <a:off x="2640931" y="2666540"/>
            <a:ext cx="395983" cy="395983"/>
          </a:xfrm>
          <a:custGeom>
            <a:avLst/>
            <a:gdLst/>
            <a:ahLst/>
            <a:cxnLst/>
            <a:rect l="l" t="t" r="r" b="b"/>
            <a:pathLst>
              <a:path w="395983" h="395983">
                <a:moveTo>
                  <a:pt x="197992" y="0"/>
                </a:moveTo>
                <a:moveTo>
                  <a:pt x="197992" y="0"/>
                </a:moveTo>
                <a:cubicBezTo>
                  <a:pt x="307266" y="0"/>
                  <a:pt x="395983" y="88717"/>
                  <a:pt x="395983" y="197992"/>
                </a:cubicBezTo>
                <a:cubicBezTo>
                  <a:pt x="395983" y="307266"/>
                  <a:pt x="307266" y="395983"/>
                  <a:pt x="197992" y="395983"/>
                </a:cubicBezTo>
                <a:cubicBezTo>
                  <a:pt x="88717" y="395983"/>
                  <a:pt x="0" y="307266"/>
                  <a:pt x="0" y="197992"/>
                </a:cubicBezTo>
                <a:cubicBezTo>
                  <a:pt x="0" y="88717"/>
                  <a:pt x="88717" y="0"/>
                  <a:pt x="197992" y="0"/>
                </a:cubicBezTo>
                <a:close/>
              </a:path>
            </a:pathLst>
          </a:custGeom>
          <a:solidFill>
            <a:srgbClr val="0084FF"/>
          </a:solidFill>
          <a:ln/>
        </p:spPr>
      </p:sp>
      <p:sp>
        <p:nvSpPr>
          <p:cNvPr id="9" name="Text 7"/>
          <p:cNvSpPr/>
          <p:nvPr/>
        </p:nvSpPr>
        <p:spPr>
          <a:xfrm>
            <a:off x="2552583" y="2620820"/>
            <a:ext cx="566988" cy="484632"/>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1584" b="1" dirty="0">
                <a:solidFill>
                  <a:srgbClr val="FFFFFF"/>
                </a:solidFill>
                <a:latin typeface="Microsoft Yahei" pitchFamily="34" charset="0"/>
                <a:ea typeface="Microsoft Yahei" pitchFamily="34" charset="-122"/>
                <a:cs typeface="Microsoft Yahei" pitchFamily="34" charset="-120"/>
              </a:rPr>
              <a:t>02</a:t>
            </a:r>
            <a:endParaRPr lang="en-US" sz="1440" dirty="0"/>
          </a:p>
        </p:txBody>
      </p:sp>
      <p:sp>
        <p:nvSpPr>
          <p:cNvPr id="10" name="Shape 8"/>
          <p:cNvSpPr/>
          <p:nvPr/>
        </p:nvSpPr>
        <p:spPr>
          <a:xfrm>
            <a:off x="4767525" y="1144931"/>
            <a:ext cx="374579" cy="770562"/>
          </a:xfrm>
          <a:custGeom>
            <a:avLst/>
            <a:gdLst/>
            <a:ahLst/>
            <a:cxnLst/>
            <a:rect l="l" t="t" r="r" b="b"/>
            <a:pathLst>
              <a:path w="374579" h="770562">
                <a:moveTo>
                  <a:pt x="187289" y="0"/>
                </a:moveTo>
                <a:moveTo>
                  <a:pt x="187289" y="0"/>
                </a:moveTo>
                <a:lnTo>
                  <a:pt x="187289" y="0"/>
                </a:lnTo>
                <a:quadBezTo>
                  <a:pt x="374579" y="0"/>
                  <a:pt x="374579" y="187289"/>
                </a:quadBezTo>
                <a:lnTo>
                  <a:pt x="374579" y="583272"/>
                </a:lnTo>
                <a:quadBezTo>
                  <a:pt x="374579" y="770562"/>
                  <a:pt x="187289" y="770562"/>
                </a:quadBezTo>
                <a:lnTo>
                  <a:pt x="187289" y="770562"/>
                </a:lnTo>
                <a:quadBezTo>
                  <a:pt x="0" y="770562"/>
                  <a:pt x="0" y="583272"/>
                </a:quadBezTo>
                <a:lnTo>
                  <a:pt x="0" y="187289"/>
                </a:lnTo>
                <a:quadBezTo>
                  <a:pt x="0" y="0"/>
                  <a:pt x="187289" y="0"/>
                </a:quadBezTo>
                <a:close/>
              </a:path>
            </a:pathLst>
          </a:custGeom>
          <a:solidFill>
            <a:srgbClr val="0084FF">
              <a:alpha val="50000"/>
            </a:srgbClr>
          </a:solidFill>
          <a:ln/>
        </p:spPr>
      </p:sp>
      <p:sp>
        <p:nvSpPr>
          <p:cNvPr id="11" name="Shape 9"/>
          <p:cNvSpPr/>
          <p:nvPr/>
        </p:nvSpPr>
        <p:spPr>
          <a:xfrm>
            <a:off x="4756823" y="1144931"/>
            <a:ext cx="395983" cy="395983"/>
          </a:xfrm>
          <a:custGeom>
            <a:avLst/>
            <a:gdLst/>
            <a:ahLst/>
            <a:cxnLst/>
            <a:rect l="l" t="t" r="r" b="b"/>
            <a:pathLst>
              <a:path w="395983" h="395983">
                <a:moveTo>
                  <a:pt x="197992" y="0"/>
                </a:moveTo>
                <a:moveTo>
                  <a:pt x="197992" y="0"/>
                </a:moveTo>
                <a:cubicBezTo>
                  <a:pt x="307266" y="0"/>
                  <a:pt x="395983" y="88717"/>
                  <a:pt x="395983" y="197992"/>
                </a:cubicBezTo>
                <a:cubicBezTo>
                  <a:pt x="395983" y="307266"/>
                  <a:pt x="307266" y="395983"/>
                  <a:pt x="197992" y="395983"/>
                </a:cubicBezTo>
                <a:cubicBezTo>
                  <a:pt x="88717" y="395983"/>
                  <a:pt x="0" y="307266"/>
                  <a:pt x="0" y="197992"/>
                </a:cubicBezTo>
                <a:cubicBezTo>
                  <a:pt x="0" y="88717"/>
                  <a:pt x="88717" y="0"/>
                  <a:pt x="197992" y="0"/>
                </a:cubicBezTo>
                <a:close/>
              </a:path>
            </a:pathLst>
          </a:custGeom>
          <a:solidFill>
            <a:srgbClr val="0084FF"/>
          </a:solidFill>
          <a:ln/>
        </p:spPr>
      </p:sp>
      <p:sp>
        <p:nvSpPr>
          <p:cNvPr id="12" name="Text 10"/>
          <p:cNvSpPr/>
          <p:nvPr/>
        </p:nvSpPr>
        <p:spPr>
          <a:xfrm>
            <a:off x="4659330" y="1093034"/>
            <a:ext cx="590969" cy="484632"/>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1584" b="1" dirty="0">
                <a:solidFill>
                  <a:srgbClr val="FFFFFF"/>
                </a:solidFill>
                <a:latin typeface="Microsoft Yahei" pitchFamily="34" charset="0"/>
                <a:ea typeface="Microsoft Yahei" pitchFamily="34" charset="-122"/>
                <a:cs typeface="Microsoft Yahei" pitchFamily="34" charset="-120"/>
              </a:rPr>
              <a:t>03</a:t>
            </a:r>
            <a:endParaRPr lang="en-US" sz="1440" dirty="0"/>
          </a:p>
        </p:txBody>
      </p:sp>
      <p:sp>
        <p:nvSpPr>
          <p:cNvPr id="13" name="Shape 11"/>
          <p:cNvSpPr/>
          <p:nvPr/>
        </p:nvSpPr>
        <p:spPr>
          <a:xfrm>
            <a:off x="3299836" y="2447708"/>
            <a:ext cx="2356811" cy="0"/>
          </a:xfrm>
          <a:custGeom>
            <a:avLst/>
            <a:gdLst/>
            <a:ahLst/>
            <a:cxnLst/>
            <a:rect l="l" t="t" r="r" b="b"/>
            <a:pathLst>
              <a:path w="2356811" h="0">
                <a:moveTo>
                  <a:pt x="2356811" y="0"/>
                </a:moveTo>
                <a:moveTo>
                  <a:pt x="2356811" y="0"/>
                </a:moveTo>
                <a:lnTo>
                  <a:pt x="0" y="0"/>
                </a:lnTo>
              </a:path>
            </a:pathLst>
          </a:custGeom>
          <a:noFill/>
          <a:ln w="19050">
            <a:solidFill>
              <a:srgbClr val="374D87"/>
            </a:solidFill>
            <a:prstDash val="solid"/>
            <a:headEnd type="arrow"/>
            <a:tailEnd type="arrow"/>
          </a:ln>
        </p:spPr>
      </p:sp>
      <p:sp>
        <p:nvSpPr>
          <p:cNvPr id="14" name="Shape 12"/>
          <p:cNvSpPr/>
          <p:nvPr/>
        </p:nvSpPr>
        <p:spPr>
          <a:xfrm>
            <a:off x="5656511" y="2447708"/>
            <a:ext cx="2356811" cy="0"/>
          </a:xfrm>
          <a:custGeom>
            <a:avLst/>
            <a:gdLst/>
            <a:ahLst/>
            <a:cxnLst/>
            <a:rect l="l" t="t" r="r" b="b"/>
            <a:pathLst>
              <a:path w="2356811" h="0">
                <a:moveTo>
                  <a:pt x="2356811" y="0"/>
                </a:moveTo>
                <a:moveTo>
                  <a:pt x="2356811" y="0"/>
                </a:moveTo>
                <a:lnTo>
                  <a:pt x="0" y="0"/>
                </a:lnTo>
              </a:path>
            </a:pathLst>
          </a:custGeom>
          <a:noFill/>
          <a:ln w="19050">
            <a:solidFill>
              <a:srgbClr val="374D87"/>
            </a:solidFill>
            <a:prstDash val="solid"/>
            <a:headEnd type="arrow"/>
            <a:tailEnd type="arrow"/>
          </a:ln>
        </p:spPr>
      </p:sp>
      <p:sp>
        <p:nvSpPr>
          <p:cNvPr id="15" name="Text 13"/>
          <p:cNvSpPr/>
          <p:nvPr/>
        </p:nvSpPr>
        <p:spPr>
          <a:xfrm>
            <a:off x="1132554" y="966385"/>
            <a:ext cx="3291840" cy="448056"/>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确定性模块化无尺度网络模型</a:t>
            </a:r>
            <a:endParaRPr lang="en-US" sz="1440" dirty="0"/>
          </a:p>
        </p:txBody>
      </p:sp>
      <p:sp>
        <p:nvSpPr>
          <p:cNvPr id="16" name="Text 14"/>
          <p:cNvSpPr/>
          <p:nvPr/>
        </p:nvSpPr>
        <p:spPr>
          <a:xfrm>
            <a:off x="1132554" y="1313239"/>
            <a:ext cx="3291840" cy="1060704"/>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2001年，科学家提出了一种确定性的模块化无尺度网络模型，通过复制和连接操作生成具有层级模块化结构的网络，揭示了复杂系统如何通过模块化组织实现多任务处理。</a:t>
            </a:r>
            <a:endParaRPr lang="en-US" sz="1440" dirty="0"/>
          </a:p>
        </p:txBody>
      </p:sp>
      <p:sp>
        <p:nvSpPr>
          <p:cNvPr id="17" name="Text 15"/>
          <p:cNvSpPr/>
          <p:nvPr/>
        </p:nvSpPr>
        <p:spPr>
          <a:xfrm>
            <a:off x="3196290" y="2539757"/>
            <a:ext cx="3291765" cy="512064"/>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层级结构与功能</a:t>
            </a:r>
            <a:endParaRPr lang="en-US" sz="1440" dirty="0"/>
          </a:p>
        </p:txBody>
      </p:sp>
      <p:sp>
        <p:nvSpPr>
          <p:cNvPr id="18" name="Text 16"/>
          <p:cNvSpPr/>
          <p:nvPr/>
        </p:nvSpPr>
        <p:spPr>
          <a:xfrm>
            <a:off x="3196215" y="2886683"/>
            <a:ext cx="3291840" cy="1060704"/>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模块化网络中的节点分为多个层级，每个层级内部高度连接，而层级之间通过少数枢纽节点连接。这种层级结构为复杂系统的高效运作提供了基础，并增强了系统的鲁棒性。</a:t>
            </a:r>
            <a:endParaRPr lang="en-US" sz="1440" dirty="0"/>
          </a:p>
        </p:txBody>
      </p:sp>
      <p:sp>
        <p:nvSpPr>
          <p:cNvPr id="19" name="Text 17"/>
          <p:cNvSpPr/>
          <p:nvPr/>
        </p:nvSpPr>
        <p:spPr>
          <a:xfrm>
            <a:off x="5314241" y="966385"/>
            <a:ext cx="3292479" cy="512064"/>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实证研究与社会网络分析</a:t>
            </a:r>
            <a:endParaRPr lang="en-US" sz="1440" dirty="0"/>
          </a:p>
        </p:txBody>
      </p:sp>
      <p:sp>
        <p:nvSpPr>
          <p:cNvPr id="20" name="Text 18"/>
          <p:cNvSpPr/>
          <p:nvPr/>
        </p:nvSpPr>
        <p:spPr>
          <a:xfrm>
            <a:off x="5314880" y="1313239"/>
            <a:ext cx="3291840" cy="1060704"/>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通过对43个生命体的新陈代谢网络及911事件中恐怖分子网络的研究，科学家们展示了模块化网络在多个系统中的普遍存在及其在社会系统中的应用，进一步支持了模块化网络的概念。</a:t>
            </a:r>
            <a:endParaRPr lang="en-US" sz="144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340164" y="100584"/>
            <a:ext cx="8509698" cy="676656"/>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592" b="1" dirty="0">
                <a:solidFill>
                  <a:srgbClr val="152A62"/>
                </a:solidFill>
                <a:latin typeface="Microsoft Yahei" pitchFamily="34" charset="0"/>
                <a:ea typeface="Microsoft Yahei" pitchFamily="34" charset="-122"/>
                <a:cs typeface="Microsoft Yahei" pitchFamily="34" charset="-120"/>
              </a:rPr>
              <a:t>模块化网络的结构优势</a:t>
            </a:r>
            <a:endParaRPr lang="en-US" sz="1440" dirty="0"/>
          </a:p>
        </p:txBody>
      </p:sp>
      <p:sp>
        <p:nvSpPr>
          <p:cNvPr id="3" name="Shape 1"/>
          <p:cNvSpPr/>
          <p:nvPr/>
        </p:nvSpPr>
        <p:spPr>
          <a:xfrm>
            <a:off x="4148425" y="2215286"/>
            <a:ext cx="576615" cy="834888"/>
          </a:xfrm>
          <a:custGeom>
            <a:avLst/>
            <a:gdLst/>
            <a:ahLst/>
            <a:cxnLst/>
            <a:rect l="l" t="t" r="r" b="b"/>
            <a:pathLst>
              <a:path w="576615" h="834888">
                <a:moveTo>
                  <a:pt x="576615" y="0"/>
                </a:moveTo>
                <a:moveTo>
                  <a:pt x="576615" y="0"/>
                </a:moveTo>
                <a:lnTo>
                  <a:pt x="0" y="834888"/>
                </a:lnTo>
              </a:path>
            </a:pathLst>
          </a:custGeom>
          <a:noFill/>
          <a:ln w="19050">
            <a:solidFill>
              <a:srgbClr val="374D87"/>
            </a:solidFill>
            <a:prstDash val="solid"/>
            <a:headEnd type="none"/>
            <a:tailEnd type="none"/>
          </a:ln>
        </p:spPr>
      </p:sp>
      <p:sp>
        <p:nvSpPr>
          <p:cNvPr id="4" name="Shape 2"/>
          <p:cNvSpPr/>
          <p:nvPr/>
        </p:nvSpPr>
        <p:spPr>
          <a:xfrm>
            <a:off x="4160714" y="1450417"/>
            <a:ext cx="564612" cy="751974"/>
          </a:xfrm>
          <a:custGeom>
            <a:avLst/>
            <a:gdLst/>
            <a:ahLst/>
            <a:cxnLst/>
            <a:rect l="l" t="t" r="r" b="b"/>
            <a:pathLst>
              <a:path w="564612" h="751974">
                <a:moveTo>
                  <a:pt x="0" y="0"/>
                </a:moveTo>
                <a:moveTo>
                  <a:pt x="0" y="0"/>
                </a:moveTo>
                <a:lnTo>
                  <a:pt x="564612" y="751974"/>
                </a:lnTo>
              </a:path>
            </a:pathLst>
          </a:custGeom>
          <a:noFill/>
          <a:ln w="19050">
            <a:solidFill>
              <a:srgbClr val="374D87"/>
            </a:solidFill>
            <a:prstDash val="solid"/>
            <a:headEnd type="none"/>
            <a:tailEnd type="none"/>
          </a:ln>
        </p:spPr>
      </p:sp>
      <p:sp>
        <p:nvSpPr>
          <p:cNvPr id="5" name="Shape 3"/>
          <p:cNvSpPr/>
          <p:nvPr/>
        </p:nvSpPr>
        <p:spPr>
          <a:xfrm>
            <a:off x="646624" y="1078530"/>
            <a:ext cx="556517" cy="556517"/>
          </a:xfrm>
          <a:custGeom>
            <a:avLst/>
            <a:gdLst/>
            <a:ahLst/>
            <a:cxnLst/>
            <a:rect l="l" t="t" r="r" b="b"/>
            <a:pathLst>
              <a:path w="556517" h="556517">
                <a:moveTo>
                  <a:pt x="0" y="0"/>
                </a:moveTo>
                <a:moveTo>
                  <a:pt x="0" y="0"/>
                </a:moveTo>
                <a:lnTo>
                  <a:pt x="556517" y="0"/>
                </a:lnTo>
                <a:lnTo>
                  <a:pt x="556517" y="556517"/>
                </a:lnTo>
                <a:lnTo>
                  <a:pt x="0" y="556517"/>
                </a:lnTo>
                <a:close/>
              </a:path>
            </a:pathLst>
          </a:custGeom>
          <a:solidFill>
            <a:srgbClr val="0084FF"/>
          </a:solidFill>
          <a:ln/>
        </p:spPr>
      </p:sp>
      <p:sp>
        <p:nvSpPr>
          <p:cNvPr id="6" name="Shape 4"/>
          <p:cNvSpPr/>
          <p:nvPr/>
        </p:nvSpPr>
        <p:spPr>
          <a:xfrm>
            <a:off x="1203141" y="1359276"/>
            <a:ext cx="2868202" cy="0"/>
          </a:xfrm>
          <a:custGeom>
            <a:avLst/>
            <a:gdLst/>
            <a:ahLst/>
            <a:cxnLst/>
            <a:rect l="l" t="t" r="r" b="b"/>
            <a:pathLst>
              <a:path w="2868202" h="0">
                <a:moveTo>
                  <a:pt x="0" y="0"/>
                </a:moveTo>
                <a:moveTo>
                  <a:pt x="0" y="0"/>
                </a:moveTo>
                <a:lnTo>
                  <a:pt x="2868202" y="0"/>
                </a:lnTo>
              </a:path>
            </a:pathLst>
          </a:custGeom>
          <a:noFill/>
          <a:ln w="19050">
            <a:solidFill>
              <a:srgbClr val="374D87"/>
            </a:solidFill>
            <a:prstDash val="solid"/>
            <a:headEnd type="none"/>
            <a:tailEnd type="none"/>
          </a:ln>
        </p:spPr>
      </p:sp>
      <p:sp>
        <p:nvSpPr>
          <p:cNvPr id="7" name="Shape 5"/>
          <p:cNvSpPr/>
          <p:nvPr/>
        </p:nvSpPr>
        <p:spPr>
          <a:xfrm>
            <a:off x="4056069" y="1350132"/>
            <a:ext cx="192640" cy="192640"/>
          </a:xfrm>
          <a:custGeom>
            <a:avLst/>
            <a:gdLst/>
            <a:ahLst/>
            <a:cxnLst/>
            <a:rect l="l" t="t" r="r" b="b"/>
            <a:pathLst>
              <a:path w="192640" h="192640">
                <a:moveTo>
                  <a:pt x="0" y="0"/>
                </a:moveTo>
                <a:moveTo>
                  <a:pt x="0" y="0"/>
                </a:moveTo>
                <a:lnTo>
                  <a:pt x="192640" y="0"/>
                </a:lnTo>
                <a:lnTo>
                  <a:pt x="192640" y="192640"/>
                </a:lnTo>
                <a:lnTo>
                  <a:pt x="0" y="192640"/>
                </a:lnTo>
                <a:close/>
              </a:path>
            </a:pathLst>
          </a:custGeom>
          <a:solidFill>
            <a:srgbClr val="0084FF"/>
          </a:solidFill>
          <a:ln/>
        </p:spPr>
      </p:sp>
      <p:sp>
        <p:nvSpPr>
          <p:cNvPr id="8" name="Shape 6"/>
          <p:cNvSpPr/>
          <p:nvPr/>
        </p:nvSpPr>
        <p:spPr>
          <a:xfrm>
            <a:off x="4056069" y="2932872"/>
            <a:ext cx="192640" cy="192640"/>
          </a:xfrm>
          <a:custGeom>
            <a:avLst/>
            <a:gdLst/>
            <a:ahLst/>
            <a:cxnLst/>
            <a:rect l="l" t="t" r="r" b="b"/>
            <a:pathLst>
              <a:path w="192640" h="192640">
                <a:moveTo>
                  <a:pt x="0" y="0"/>
                </a:moveTo>
                <a:moveTo>
                  <a:pt x="0" y="0"/>
                </a:moveTo>
                <a:lnTo>
                  <a:pt x="192640" y="0"/>
                </a:lnTo>
                <a:lnTo>
                  <a:pt x="192640" y="192640"/>
                </a:lnTo>
                <a:lnTo>
                  <a:pt x="0" y="192640"/>
                </a:lnTo>
                <a:close/>
              </a:path>
            </a:pathLst>
          </a:custGeom>
          <a:solidFill>
            <a:srgbClr val="0084FF"/>
          </a:solidFill>
          <a:ln/>
        </p:spPr>
      </p:sp>
      <p:sp>
        <p:nvSpPr>
          <p:cNvPr id="9" name="Shape 7"/>
          <p:cNvSpPr/>
          <p:nvPr/>
        </p:nvSpPr>
        <p:spPr>
          <a:xfrm>
            <a:off x="4838991" y="2211190"/>
            <a:ext cx="3224944" cy="0"/>
          </a:xfrm>
          <a:custGeom>
            <a:avLst/>
            <a:gdLst/>
            <a:ahLst/>
            <a:cxnLst/>
            <a:rect l="l" t="t" r="r" b="b"/>
            <a:pathLst>
              <a:path w="3224944" h="0">
                <a:moveTo>
                  <a:pt x="0" y="0"/>
                </a:moveTo>
                <a:moveTo>
                  <a:pt x="0" y="0"/>
                </a:moveTo>
                <a:lnTo>
                  <a:pt x="3224944" y="0"/>
                </a:lnTo>
              </a:path>
            </a:pathLst>
          </a:custGeom>
          <a:noFill/>
          <a:ln w="19050">
            <a:solidFill>
              <a:srgbClr val="374D87"/>
            </a:solidFill>
            <a:prstDash val="solid"/>
            <a:headEnd type="none"/>
            <a:tailEnd type="none"/>
          </a:ln>
        </p:spPr>
      </p:sp>
      <p:sp>
        <p:nvSpPr>
          <p:cNvPr id="10" name="Shape 8"/>
          <p:cNvSpPr/>
          <p:nvPr/>
        </p:nvSpPr>
        <p:spPr>
          <a:xfrm>
            <a:off x="7940859" y="1957076"/>
            <a:ext cx="556517" cy="556517"/>
          </a:xfrm>
          <a:custGeom>
            <a:avLst/>
            <a:gdLst/>
            <a:ahLst/>
            <a:cxnLst/>
            <a:rect l="l" t="t" r="r" b="b"/>
            <a:pathLst>
              <a:path w="556517" h="556517">
                <a:moveTo>
                  <a:pt x="0" y="0"/>
                </a:moveTo>
                <a:moveTo>
                  <a:pt x="0" y="0"/>
                </a:moveTo>
                <a:lnTo>
                  <a:pt x="556517" y="0"/>
                </a:lnTo>
                <a:lnTo>
                  <a:pt x="556517" y="556517"/>
                </a:lnTo>
                <a:lnTo>
                  <a:pt x="0" y="556517"/>
                </a:lnTo>
                <a:close/>
              </a:path>
            </a:pathLst>
          </a:custGeom>
          <a:solidFill>
            <a:srgbClr val="0084FF"/>
          </a:solidFill>
          <a:ln/>
        </p:spPr>
      </p:sp>
      <p:sp>
        <p:nvSpPr>
          <p:cNvPr id="11" name="Shape 9"/>
          <p:cNvSpPr/>
          <p:nvPr/>
        </p:nvSpPr>
        <p:spPr>
          <a:xfrm>
            <a:off x="1203141" y="3113881"/>
            <a:ext cx="2886490" cy="2488"/>
          </a:xfrm>
          <a:custGeom>
            <a:avLst/>
            <a:gdLst/>
            <a:ahLst/>
            <a:cxnLst/>
            <a:rect l="l" t="t" r="r" b="b"/>
            <a:pathLst>
              <a:path w="2886490" h="2488">
                <a:moveTo>
                  <a:pt x="0" y="0"/>
                </a:moveTo>
                <a:moveTo>
                  <a:pt x="0" y="0"/>
                </a:moveTo>
                <a:lnTo>
                  <a:pt x="2886490" y="2488"/>
                </a:lnTo>
              </a:path>
            </a:pathLst>
          </a:custGeom>
          <a:noFill/>
          <a:ln w="19050">
            <a:solidFill>
              <a:srgbClr val="374D87"/>
            </a:solidFill>
            <a:prstDash val="solid"/>
            <a:headEnd type="none"/>
            <a:tailEnd type="none"/>
          </a:ln>
        </p:spPr>
      </p:sp>
      <p:sp>
        <p:nvSpPr>
          <p:cNvPr id="12" name="Shape 10"/>
          <p:cNvSpPr/>
          <p:nvPr/>
        </p:nvSpPr>
        <p:spPr>
          <a:xfrm>
            <a:off x="646624" y="2835622"/>
            <a:ext cx="556517" cy="556517"/>
          </a:xfrm>
          <a:custGeom>
            <a:avLst/>
            <a:gdLst/>
            <a:ahLst/>
            <a:cxnLst/>
            <a:rect l="l" t="t" r="r" b="b"/>
            <a:pathLst>
              <a:path w="556517" h="556517">
                <a:moveTo>
                  <a:pt x="0" y="0"/>
                </a:moveTo>
                <a:moveTo>
                  <a:pt x="0" y="0"/>
                </a:moveTo>
                <a:lnTo>
                  <a:pt x="556517" y="0"/>
                </a:lnTo>
                <a:lnTo>
                  <a:pt x="556517" y="556517"/>
                </a:lnTo>
                <a:lnTo>
                  <a:pt x="0" y="556517"/>
                </a:lnTo>
                <a:close/>
              </a:path>
            </a:pathLst>
          </a:custGeom>
          <a:solidFill>
            <a:srgbClr val="0084FF"/>
          </a:solidFill>
          <a:ln/>
        </p:spPr>
      </p:sp>
      <p:sp>
        <p:nvSpPr>
          <p:cNvPr id="13" name="Text 11"/>
          <p:cNvSpPr/>
          <p:nvPr/>
        </p:nvSpPr>
        <p:spPr>
          <a:xfrm>
            <a:off x="646624" y="1105962"/>
            <a:ext cx="556517" cy="512064"/>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2160" b="1" dirty="0">
                <a:solidFill>
                  <a:srgbClr val="FFFFFF"/>
                </a:solidFill>
                <a:latin typeface="Microsoft Yahei" pitchFamily="34" charset="0"/>
                <a:ea typeface="Microsoft Yahei" pitchFamily="34" charset="-122"/>
                <a:cs typeface="Microsoft Yahei" pitchFamily="34" charset="-120"/>
              </a:rPr>
              <a:t>01</a:t>
            </a:r>
            <a:endParaRPr lang="en-US" sz="1440" dirty="0"/>
          </a:p>
        </p:txBody>
      </p:sp>
      <p:sp>
        <p:nvSpPr>
          <p:cNvPr id="14" name="Text 12"/>
          <p:cNvSpPr/>
          <p:nvPr/>
        </p:nvSpPr>
        <p:spPr>
          <a:xfrm>
            <a:off x="7940859" y="1984508"/>
            <a:ext cx="556517" cy="512064"/>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2160" b="1" dirty="0">
                <a:solidFill>
                  <a:srgbClr val="FFFFFF"/>
                </a:solidFill>
                <a:latin typeface="Microsoft Yahei" pitchFamily="34" charset="0"/>
                <a:ea typeface="Microsoft Yahei" pitchFamily="34" charset="-122"/>
                <a:cs typeface="Microsoft Yahei" pitchFamily="34" charset="-120"/>
              </a:rPr>
              <a:t>02</a:t>
            </a:r>
            <a:endParaRPr lang="en-US" sz="1440" dirty="0"/>
          </a:p>
        </p:txBody>
      </p:sp>
      <p:sp>
        <p:nvSpPr>
          <p:cNvPr id="15" name="Text 13"/>
          <p:cNvSpPr/>
          <p:nvPr/>
        </p:nvSpPr>
        <p:spPr>
          <a:xfrm>
            <a:off x="646624" y="2862421"/>
            <a:ext cx="556517" cy="512064"/>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2160" b="1" dirty="0">
                <a:solidFill>
                  <a:srgbClr val="FFFFFF"/>
                </a:solidFill>
                <a:latin typeface="Microsoft Yahei" pitchFamily="34" charset="0"/>
                <a:ea typeface="Microsoft Yahei" pitchFamily="34" charset="-122"/>
                <a:cs typeface="Microsoft Yahei" pitchFamily="34" charset="-120"/>
              </a:rPr>
              <a:t>03</a:t>
            </a:r>
            <a:endParaRPr lang="en-US" sz="1440" dirty="0"/>
          </a:p>
        </p:txBody>
      </p:sp>
      <p:sp>
        <p:nvSpPr>
          <p:cNvPr id="16" name="Text 14"/>
          <p:cNvSpPr/>
          <p:nvPr/>
        </p:nvSpPr>
        <p:spPr>
          <a:xfrm>
            <a:off x="1203141" y="957284"/>
            <a:ext cx="2852928" cy="402336"/>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高效处理多任务</a:t>
            </a:r>
            <a:endParaRPr lang="en-US" sz="1440" dirty="0"/>
          </a:p>
        </p:txBody>
      </p:sp>
      <p:sp>
        <p:nvSpPr>
          <p:cNvPr id="17" name="Text 15"/>
          <p:cNvSpPr/>
          <p:nvPr/>
        </p:nvSpPr>
        <p:spPr>
          <a:xfrm>
            <a:off x="1203665" y="1359620"/>
            <a:ext cx="2852928" cy="1060704"/>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模块化网络通过将系统划分为多个功能模块，每个模块负责特定的任务。这种结构使得复杂系统能够高效地处理多个任务，提高了系统的效率和鲁棒性。</a:t>
            </a:r>
            <a:endParaRPr lang="en-US" sz="1440" dirty="0"/>
          </a:p>
        </p:txBody>
      </p:sp>
      <p:sp>
        <p:nvSpPr>
          <p:cNvPr id="18" name="Text 16"/>
          <p:cNvSpPr/>
          <p:nvPr/>
        </p:nvSpPr>
        <p:spPr>
          <a:xfrm>
            <a:off x="4838690" y="1808486"/>
            <a:ext cx="2852928" cy="402336"/>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增强系统的鲁棒性</a:t>
            </a:r>
            <a:endParaRPr lang="en-US" sz="1440" dirty="0"/>
          </a:p>
        </p:txBody>
      </p:sp>
      <p:sp>
        <p:nvSpPr>
          <p:cNvPr id="19" name="Text 17"/>
          <p:cNvSpPr/>
          <p:nvPr/>
        </p:nvSpPr>
        <p:spPr>
          <a:xfrm>
            <a:off x="4838405" y="2210926"/>
            <a:ext cx="2852928" cy="1060704"/>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由于模块化网络中的节点被分为多个层级，并且层级内部高度连接，少数枢纽节点负责模块间的通信。这种结构使得网络对随机移除节点具有较高的鲁棒性，即使部分节点失效，网络整体仍能保持功能。</a:t>
            </a:r>
            <a:endParaRPr lang="en-US" sz="1440" dirty="0"/>
          </a:p>
        </p:txBody>
      </p:sp>
      <p:sp>
        <p:nvSpPr>
          <p:cNvPr id="20" name="Text 18"/>
          <p:cNvSpPr/>
          <p:nvPr/>
        </p:nvSpPr>
        <p:spPr>
          <a:xfrm>
            <a:off x="1203141" y="2704702"/>
            <a:ext cx="2852928" cy="402336"/>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728" b="1" dirty="0">
                <a:solidFill>
                  <a:srgbClr val="374D87"/>
                </a:solidFill>
                <a:latin typeface="Microsoft Yahei" pitchFamily="34" charset="0"/>
                <a:ea typeface="Microsoft Yahei" pitchFamily="34" charset="-122"/>
                <a:cs typeface="Microsoft Yahei" pitchFamily="34" charset="-120"/>
              </a:rPr>
              <a:t>提高信息传输效率</a:t>
            </a:r>
            <a:endParaRPr lang="en-US" sz="1440" dirty="0"/>
          </a:p>
        </p:txBody>
      </p:sp>
      <p:sp>
        <p:nvSpPr>
          <p:cNvPr id="21" name="Text 19"/>
          <p:cNvSpPr/>
          <p:nvPr/>
        </p:nvSpPr>
        <p:spPr>
          <a:xfrm>
            <a:off x="1203141" y="3125512"/>
            <a:ext cx="2852928" cy="1060704"/>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152" dirty="0">
                <a:solidFill>
                  <a:srgbClr val="000000"/>
                </a:solidFill>
                <a:latin typeface="Microsoft Yahei" pitchFamily="34" charset="0"/>
                <a:ea typeface="Microsoft Yahei" pitchFamily="34" charset="-122"/>
                <a:cs typeface="Microsoft Yahei" pitchFamily="34" charset="-120"/>
              </a:rPr>
              <a:t>模块化网络中的层级结构使得信息能够在不同模块之间高效传递。每个模块内部的节点紧密相连，形成高效的信息传输通道，而模块之间的通信则通过少数枢纽节点实现，减少了信息传输的延迟。</a:t>
            </a:r>
            <a:endParaRPr lang="en-US" sz="1440" dirty="0"/>
          </a:p>
        </p:txBody>
      </p:sp>
      <p:sp>
        <p:nvSpPr>
          <p:cNvPr id="22" name="Shape 20"/>
          <p:cNvSpPr/>
          <p:nvPr/>
        </p:nvSpPr>
        <p:spPr>
          <a:xfrm>
            <a:off x="4646351" y="2114870"/>
            <a:ext cx="192640" cy="192640"/>
          </a:xfrm>
          <a:custGeom>
            <a:avLst/>
            <a:gdLst/>
            <a:ahLst/>
            <a:cxnLst/>
            <a:rect l="l" t="t" r="r" b="b"/>
            <a:pathLst>
              <a:path w="192640" h="192640">
                <a:moveTo>
                  <a:pt x="0" y="0"/>
                </a:moveTo>
                <a:moveTo>
                  <a:pt x="0" y="0"/>
                </a:moveTo>
                <a:lnTo>
                  <a:pt x="192640" y="0"/>
                </a:lnTo>
                <a:lnTo>
                  <a:pt x="192640" y="192640"/>
                </a:lnTo>
                <a:lnTo>
                  <a:pt x="0" y="192640"/>
                </a:lnTo>
                <a:close/>
              </a:path>
            </a:pathLst>
          </a:custGeom>
          <a:solidFill>
            <a:srgbClr val="0084FF"/>
          </a:solidFill>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20</Slides>
  <Notes>20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2024-12-05T05:02:48Z</dcterms:created>
  <dcterms:modified xsi:type="dcterms:W3CDTF">2024-12-05T05:02:48Z</dcterms:modified>
</cp:coreProperties>
</file>